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sbscience.org/research/cancer-genomics-cloud/" TargetMode="External"/><Relationship Id="rId3" Type="http://schemas.openxmlformats.org/officeDocument/2006/relationships/hyperlink" Target="https://isbscience.org/research/cancer-genomics-cloud/" TargetMode="External"/><Relationship Id="rId4" Type="http://schemas.openxmlformats.org/officeDocument/2006/relationships/hyperlink" Target="https://www.crowds-cure.org/" TargetMode="External"/><Relationship Id="rId11" Type="http://schemas.openxmlformats.org/officeDocument/2006/relationships/hyperlink" Target="https://cloud.google.com/healthcare/" TargetMode="External"/><Relationship Id="rId10" Type="http://schemas.openxmlformats.org/officeDocument/2006/relationships/hyperlink" Target="https://cloud.google.com/healthcare/" TargetMode="External"/><Relationship Id="rId9" Type="http://schemas.openxmlformats.org/officeDocument/2006/relationships/hyperlink" Target="https://www.precisionmetrics.org/" TargetMode="External"/><Relationship Id="rId5" Type="http://schemas.openxmlformats.org/officeDocument/2006/relationships/hyperlink" Target="https://www.crowds-cure.org/" TargetMode="External"/><Relationship Id="rId6" Type="http://schemas.openxmlformats.org/officeDocument/2006/relationships/hyperlink" Target="https://www.xnat.org/" TargetMode="External"/><Relationship Id="rId7" Type="http://schemas.openxmlformats.org/officeDocument/2006/relationships/hyperlink" Target="https://www.xnat.org/" TargetMode="External"/><Relationship Id="rId8" Type="http://schemas.openxmlformats.org/officeDocument/2006/relationships/hyperlink" Target="https://www.precisionmetrics.or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and welcome to the 4th installment of this short course on vtkjs, a javascript library for 2d and 3d interactive visualisations in the web, and OHIF Viewer, a zero footprint DICOM viewer for the web.</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23cd85f7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23cd85f7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623cd85f7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23cd85f7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623cd85f7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23cd85f7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623cd85f7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23cd85f7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23cd85f7b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23cd85f7b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623cd85f7b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23cd85f7b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623cd85f7b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23cd85f7b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23cd85f7b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23cd85f7b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23cd85f7b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23cd85f7b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23cd85f7b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23cd85f7b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8cc5337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8cc5337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and welcome to the 4th installment of this short course on vtkjs, a javascript library for 2d and 3d interactive visualisations in the web, and OHIF Viewer, a zero footprint DICOM viewer for the web.</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23cd85f7b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23cd85f7b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23cd85f7b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23cd85f7b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623cd85f7b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23cd85f7b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623cd85f7b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23cd85f7b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623cd85f7b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23cd85f7b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623cd85f7b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23cd85f7b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623cd85f7b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23cd85f7b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23cd85f7b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23cd85f7b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23cd85f7b_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23cd85f7b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623cd85f7b_3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23cd85f7b_3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5ef483e38b_1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ef483e38b_1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course is made possible by a collaboration between Kitware, the Open Health Imaging Foundation, or OHIF for short and Isomics.</a:t>
            </a:r>
            <a:br>
              <a:rPr lang="en"/>
            </a:br>
            <a:br>
              <a:rPr lang="en"/>
            </a:br>
            <a:r>
              <a:rPr lang="en"/>
              <a:t>Although the previous courses in this series have been given by Forrest Li of Kitware, I James A. Petts will be presenting this episode on vtk.js integration in OHIF.</a:t>
            </a:r>
            <a:br>
              <a:rPr lang="en"/>
            </a:br>
            <a:br>
              <a:rPr lang="en"/>
            </a:br>
            <a:r>
              <a:rPr lang="en"/>
              <a:t>The following contributors have provided useful comments and materials for this course, and I would like to extend my thanks to everyone on this list.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623cd85f7b_3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23cd85f7b_3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623cd85f7b_3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23cd85f7b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23cd85f7b_3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23cd85f7b_3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623cd85f7b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23cd85f7b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623cd85f7b_3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23cd85f7b_3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623cd85f7b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23cd85f7b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623cd85f7b_3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23cd85f7b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623cd85f7b_3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23cd85f7b_3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623cd85f7b_3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23cd85f7b_3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623cd85f7b_3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23cd85f7b_3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5ef483e38b_1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ef483e38b_1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I would like to acknowldge the following funding sources for this course, as well as VTKjs and OHIF. At the time of </a:t>
            </a:r>
            <a:r>
              <a:rPr lang="en"/>
              <a:t>writing VTKjs development by Kitware is funded by the following 4 grants. Isomics and OHIF are funded by their own grants, listed here.</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59aa99cda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9aa99cda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Preivously in this series we have discussed VTK.js, its architecture and how to start building projects with it.</a:t>
            </a:r>
            <a:br>
              <a:rPr lang="en"/>
            </a:br>
            <a:r>
              <a:rPr lang="en"/>
              <a:t>In this episode we will discuss one such ongoing project, in which vtkjs is being used to power 3D functionality in the OHIF Viewer.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623cd85f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23cd85f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04f7d363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04f7d363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63ebaebfa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3ebaebfa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8000"/>
              </a:lnSpc>
              <a:spcBef>
                <a:spcPts val="0"/>
              </a:spcBef>
              <a:spcAft>
                <a:spcPts val="0"/>
              </a:spcAft>
              <a:buClr>
                <a:srgbClr val="666666"/>
              </a:buClr>
              <a:buSzPts val="1200"/>
              <a:buChar char="●"/>
            </a:pPr>
            <a:r>
              <a:rPr lang="en" sz="1200">
                <a:solidFill>
                  <a:srgbClr val="666666"/>
                </a:solidFill>
              </a:rPr>
              <a:t>OHIF is the radiology viewer for the</a:t>
            </a:r>
            <a:r>
              <a:rPr lang="en" sz="1200">
                <a:solidFill>
                  <a:schemeClr val="dk1"/>
                </a:solidFill>
                <a:uFill>
                  <a:noFill/>
                </a:uFill>
                <a:hlinkClick r:id="rId2">
                  <a:extLst>
                    <a:ext uri="{A12FA001-AC4F-418D-AE19-62706E023703}">
                      <ahyp:hlinkClr val="tx"/>
                    </a:ext>
                  </a:extLst>
                </a:hlinkClick>
              </a:rPr>
              <a:t> </a:t>
            </a:r>
            <a:r>
              <a:rPr lang="en" sz="1200" u="sng">
                <a:solidFill>
                  <a:srgbClr val="0097A7"/>
                </a:solidFill>
                <a:hlinkClick r:id="rId3">
                  <a:extLst>
                    <a:ext uri="{A12FA001-AC4F-418D-AE19-62706E023703}">
                      <ahyp:hlinkClr val="tx"/>
                    </a:ext>
                  </a:extLst>
                </a:hlinkClick>
              </a:rPr>
              <a:t>Institute for Systems Biology's Cancer Genomics Cloud</a:t>
            </a:r>
            <a:endParaRPr/>
          </a:p>
          <a:p>
            <a:pPr indent="-304800" lvl="0" marL="457200" rtl="0" algn="l">
              <a:lnSpc>
                <a:spcPct val="138000"/>
              </a:lnSpc>
              <a:spcBef>
                <a:spcPts val="0"/>
              </a:spcBef>
              <a:spcAft>
                <a:spcPts val="0"/>
              </a:spcAft>
              <a:buClr>
                <a:srgbClr val="666666"/>
              </a:buClr>
              <a:buSzPts val="1200"/>
              <a:buChar char="●"/>
            </a:pPr>
            <a:r>
              <a:rPr lang="en" sz="1200">
                <a:solidFill>
                  <a:srgbClr val="666666"/>
                </a:solidFill>
              </a:rPr>
              <a:t>OHIF will be the radiology / pathology viewer for the upcoming </a:t>
            </a:r>
            <a:r>
              <a:rPr lang="en" sz="1200" u="sng">
                <a:solidFill>
                  <a:srgbClr val="0097A7"/>
                </a:solidFill>
              </a:rPr>
              <a:t>NCI Imaging Data Commons</a:t>
            </a:r>
            <a:endParaRPr sz="1200" u="sng">
              <a:solidFill>
                <a:srgbClr val="0097A7"/>
              </a:solidFill>
            </a:endParaRPr>
          </a:p>
          <a:p>
            <a:pPr indent="-304800" lvl="0" marL="457200" rtl="0" algn="l">
              <a:lnSpc>
                <a:spcPct val="138000"/>
              </a:lnSpc>
              <a:spcBef>
                <a:spcPts val="0"/>
              </a:spcBef>
              <a:spcAft>
                <a:spcPts val="0"/>
              </a:spcAft>
              <a:buClr>
                <a:srgbClr val="666666"/>
              </a:buClr>
              <a:buSzPts val="1200"/>
              <a:buChar char="●"/>
            </a:pPr>
            <a:r>
              <a:rPr lang="en" sz="1200">
                <a:solidFill>
                  <a:srgbClr val="666666"/>
                </a:solidFill>
              </a:rPr>
              <a:t>OHIF platform was used to develop</a:t>
            </a:r>
            <a:r>
              <a:rPr lang="en" sz="1200">
                <a:solidFill>
                  <a:srgbClr val="666666"/>
                </a:solidFill>
                <a:uFill>
                  <a:noFill/>
                </a:uFill>
                <a:hlinkClick r:id="rId4">
                  <a:extLst>
                    <a:ext uri="{A12FA001-AC4F-418D-AE19-62706E023703}">
                      <ahyp:hlinkClr val="tx"/>
                    </a:ext>
                  </a:extLst>
                </a:hlinkClick>
              </a:rPr>
              <a:t> </a:t>
            </a:r>
            <a:r>
              <a:rPr lang="en" sz="1200" u="sng">
                <a:solidFill>
                  <a:srgbClr val="0097A7"/>
                </a:solidFill>
                <a:hlinkClick r:id="rId5">
                  <a:extLst>
                    <a:ext uri="{A12FA001-AC4F-418D-AE19-62706E023703}">
                      <ahyp:hlinkClr val="tx"/>
                    </a:ext>
                  </a:extLst>
                </a:hlinkClick>
              </a:rPr>
              <a:t>Crowds Cure Cancer</a:t>
            </a:r>
            <a:r>
              <a:rPr lang="en" sz="1200">
                <a:solidFill>
                  <a:srgbClr val="666666"/>
                </a:solidFill>
              </a:rPr>
              <a:t>, a mobile-friendly crowdsourcing application for lesion measurements on publicly available imaging datasets.</a:t>
            </a:r>
            <a:endParaRPr sz="1200">
              <a:solidFill>
                <a:srgbClr val="666666"/>
              </a:solidFill>
            </a:endParaRPr>
          </a:p>
          <a:p>
            <a:pPr indent="-304800" lvl="0" marL="457200" rtl="0" algn="l">
              <a:lnSpc>
                <a:spcPct val="138000"/>
              </a:lnSpc>
              <a:spcBef>
                <a:spcPts val="0"/>
              </a:spcBef>
              <a:spcAft>
                <a:spcPts val="0"/>
              </a:spcAft>
              <a:buClr>
                <a:srgbClr val="666666"/>
              </a:buClr>
              <a:buSzPts val="1200"/>
              <a:buChar char="●"/>
            </a:pPr>
            <a:r>
              <a:rPr lang="en" sz="1200">
                <a:solidFill>
                  <a:srgbClr val="666666"/>
                </a:solidFill>
              </a:rPr>
              <a:t>OHIF has been integrated into</a:t>
            </a:r>
            <a:r>
              <a:rPr lang="en" sz="1200">
                <a:solidFill>
                  <a:srgbClr val="666666"/>
                </a:solidFill>
                <a:uFill>
                  <a:noFill/>
                </a:uFill>
                <a:hlinkClick r:id="rId6">
                  <a:extLst>
                    <a:ext uri="{A12FA001-AC4F-418D-AE19-62706E023703}">
                      <ahyp:hlinkClr val="tx"/>
                    </a:ext>
                  </a:extLst>
                </a:hlinkClick>
              </a:rPr>
              <a:t> </a:t>
            </a:r>
            <a:r>
              <a:rPr lang="en" sz="1200" u="sng">
                <a:solidFill>
                  <a:srgbClr val="0097A7"/>
                </a:solidFill>
                <a:hlinkClick r:id="rId7">
                  <a:extLst>
                    <a:ext uri="{A12FA001-AC4F-418D-AE19-62706E023703}">
                      <ahyp:hlinkClr val="tx"/>
                    </a:ext>
                  </a:extLst>
                </a:hlinkClick>
              </a:rPr>
              <a:t>XNAT</a:t>
            </a:r>
            <a:r>
              <a:rPr lang="en" sz="1200">
                <a:solidFill>
                  <a:srgbClr val="666666"/>
                </a:solidFill>
              </a:rPr>
              <a:t> and is available as a plugin to support radiotherapy and segmentation workflows</a:t>
            </a:r>
            <a:endParaRPr sz="1200">
              <a:solidFill>
                <a:srgbClr val="666666"/>
              </a:solidFill>
            </a:endParaRPr>
          </a:p>
          <a:p>
            <a:pPr indent="-304800" lvl="0" marL="457200" rtl="0" algn="l">
              <a:lnSpc>
                <a:spcPct val="138000"/>
              </a:lnSpc>
              <a:spcBef>
                <a:spcPts val="0"/>
              </a:spcBef>
              <a:spcAft>
                <a:spcPts val="0"/>
              </a:spcAft>
              <a:buClr>
                <a:srgbClr val="666666"/>
              </a:buClr>
              <a:buSzPts val="1200"/>
              <a:buChar char="●"/>
            </a:pPr>
            <a:r>
              <a:rPr lang="en" sz="1200">
                <a:solidFill>
                  <a:srgbClr val="666666"/>
                </a:solidFill>
              </a:rPr>
              <a:t>OHIF has been used to develop the</a:t>
            </a:r>
            <a:r>
              <a:rPr lang="en" sz="1200">
                <a:solidFill>
                  <a:srgbClr val="666666"/>
                </a:solidFill>
                <a:uFill>
                  <a:noFill/>
                </a:uFill>
                <a:hlinkClick r:id="rId8">
                  <a:extLst>
                    <a:ext uri="{A12FA001-AC4F-418D-AE19-62706E023703}">
                      <ahyp:hlinkClr val="tx"/>
                    </a:ext>
                  </a:extLst>
                </a:hlinkClick>
              </a:rPr>
              <a:t> </a:t>
            </a:r>
            <a:r>
              <a:rPr lang="en" sz="1200" u="sng">
                <a:solidFill>
                  <a:srgbClr val="0097A7"/>
                </a:solidFill>
                <a:hlinkClick r:id="rId9">
                  <a:extLst>
                    <a:ext uri="{A12FA001-AC4F-418D-AE19-62706E023703}">
                      <ahyp:hlinkClr val="tx"/>
                    </a:ext>
                  </a:extLst>
                </a:hlinkClick>
              </a:rPr>
              <a:t>Precision Imaging Metrics</a:t>
            </a:r>
            <a:r>
              <a:rPr lang="en" sz="1200">
                <a:solidFill>
                  <a:srgbClr val="666666"/>
                </a:solidFill>
              </a:rPr>
              <a:t> web viewer, part of a clinical trial image management system. The viewer is in the process of deployment at a number of cancer centers across the USA.</a:t>
            </a:r>
            <a:endParaRPr sz="1200">
              <a:solidFill>
                <a:srgbClr val="666666"/>
              </a:solidFill>
            </a:endParaRPr>
          </a:p>
          <a:p>
            <a:pPr indent="-304800" lvl="0" marL="457200" rtl="0" algn="l">
              <a:lnSpc>
                <a:spcPct val="138000"/>
              </a:lnSpc>
              <a:spcBef>
                <a:spcPts val="0"/>
              </a:spcBef>
              <a:spcAft>
                <a:spcPts val="0"/>
              </a:spcAft>
              <a:buClr>
                <a:srgbClr val="666666"/>
              </a:buClr>
              <a:buSzPts val="1200"/>
              <a:buChar char="●"/>
            </a:pPr>
            <a:r>
              <a:rPr lang="en" sz="1200">
                <a:solidFill>
                  <a:srgbClr val="666666"/>
                </a:solidFill>
              </a:rPr>
              <a:t>OHIF has been integrated with the</a:t>
            </a:r>
            <a:r>
              <a:rPr lang="en" sz="1200">
                <a:solidFill>
                  <a:srgbClr val="666666"/>
                </a:solidFill>
                <a:uFill>
                  <a:noFill/>
                </a:uFill>
                <a:hlinkClick r:id="rId10">
                  <a:extLst>
                    <a:ext uri="{A12FA001-AC4F-418D-AE19-62706E023703}">
                      <ahyp:hlinkClr val="tx"/>
                    </a:ext>
                  </a:extLst>
                </a:hlinkClick>
              </a:rPr>
              <a:t> </a:t>
            </a:r>
            <a:r>
              <a:rPr lang="en" sz="1200" u="sng">
                <a:solidFill>
                  <a:srgbClr val="0097A7"/>
                </a:solidFill>
                <a:hlinkClick r:id="rId11">
                  <a:extLst>
                    <a:ext uri="{A12FA001-AC4F-418D-AE19-62706E023703}">
                      <ahyp:hlinkClr val="tx"/>
                    </a:ext>
                  </a:extLst>
                </a:hlinkClick>
              </a:rPr>
              <a:t>Google Cloud Healthcare API</a:t>
            </a:r>
            <a:r>
              <a:rPr lang="en" sz="1200">
                <a:solidFill>
                  <a:srgbClr val="1155CC"/>
                </a:solidFill>
              </a:rPr>
              <a:t> </a:t>
            </a:r>
            <a:r>
              <a:rPr lang="en" sz="1200">
                <a:solidFill>
                  <a:srgbClr val="666666"/>
                </a:solidFill>
              </a:rPr>
              <a:t>to provide easy secure scalable storage and analysis of DICOM objects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623cd85f7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23cd85f7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0" name="Google Shape;50;p11"/>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666666"/>
              </a:buClr>
              <a:buSzPts val="1800"/>
              <a:buChar char="●"/>
              <a:defRPr>
                <a:solidFill>
                  <a:srgbClr val="666666"/>
                </a:solidFill>
              </a:defRPr>
            </a:lvl1pPr>
            <a:lvl2pPr indent="-317500" lvl="1" marL="914400" rtl="0">
              <a:spcBef>
                <a:spcPts val="1600"/>
              </a:spcBef>
              <a:spcAft>
                <a:spcPts val="0"/>
              </a:spcAft>
              <a:buClr>
                <a:srgbClr val="666666"/>
              </a:buClr>
              <a:buSzPts val="1400"/>
              <a:buChar char="○"/>
              <a:defRPr>
                <a:solidFill>
                  <a:srgbClr val="666666"/>
                </a:solidFill>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 name="Google Shape;20;p4"/>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666666"/>
              </a:buClr>
              <a:buSzPts val="1400"/>
              <a:buChar char="●"/>
              <a:defRPr sz="1400">
                <a:solidFill>
                  <a:srgbClr val="666666"/>
                </a:solidFill>
              </a:defRPr>
            </a:lvl1pPr>
            <a:lvl2pPr indent="-304800" lvl="1" marL="914400" rtl="0">
              <a:spcBef>
                <a:spcPts val="1600"/>
              </a:spcBef>
              <a:spcAft>
                <a:spcPts val="0"/>
              </a:spcAft>
              <a:buClr>
                <a:srgbClr val="666666"/>
              </a:buClr>
              <a:buSzPts val="1200"/>
              <a:buChar char="○"/>
              <a:defRPr sz="1200">
                <a:solidFill>
                  <a:srgbClr val="666666"/>
                </a:solidFill>
              </a:defRPr>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 name="Shape 26"/>
        <p:cNvGrpSpPr/>
        <p:nvPr/>
      </p:nvGrpSpPr>
      <p:grpSpPr>
        <a:xfrm>
          <a:off x="0" y="0"/>
          <a:ext cx="0" cy="0"/>
          <a:chOff x="0" y="0"/>
          <a:chExt cx="0" cy="0"/>
        </a:xfrm>
      </p:grpSpPr>
      <p:sp>
        <p:nvSpPr>
          <p:cNvPr id="27" name="Google Shape;27;p6"/>
          <p:cNvSpPr/>
          <p:nvPr/>
        </p:nvSpPr>
        <p:spPr>
          <a:xfrm>
            <a:off x="4880050" y="1082200"/>
            <a:ext cx="4263900" cy="3718200"/>
          </a:xfrm>
          <a:prstGeom prst="rect">
            <a:avLst/>
          </a:prstGeom>
          <a:solidFill>
            <a:srgbClr val="00316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666666"/>
              </a:buClr>
              <a:buSzPts val="1400"/>
              <a:buChar char="●"/>
              <a:defRPr sz="1400">
                <a:solidFill>
                  <a:srgbClr val="666666"/>
                </a:solidFill>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31" name="Google Shape;31;p6"/>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7"/>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 name="Google Shape;38;p8"/>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1" name="Google Shape;41;p9"/>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5" name="Google Shape;45;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6" name="Google Shape;46;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 name="Google Shape;47;p10"/>
          <p:cNvSpPr txBox="1"/>
          <p:nvPr>
            <p:ph idx="12" type="sldNum"/>
          </p:nvPr>
        </p:nvSpPr>
        <p:spPr>
          <a:xfrm>
            <a:off x="84724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03167"/>
              </a:buClr>
              <a:buSzPts val="2800"/>
              <a:buNone/>
              <a:defRPr sz="2800">
                <a:solidFill>
                  <a:srgbClr val="003167"/>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defRPr>
            </a:lvl1pPr>
            <a:lvl2pPr lvl="1" rtl="0" algn="r">
              <a:buNone/>
              <a:defRPr sz="1000">
                <a:solidFill>
                  <a:srgbClr val="FFFFFF"/>
                </a:solidFill>
              </a:defRPr>
            </a:lvl2pPr>
            <a:lvl3pPr lvl="2" rtl="0" algn="r">
              <a:buNone/>
              <a:defRPr sz="1000">
                <a:solidFill>
                  <a:srgbClr val="FFFFFF"/>
                </a:solidFill>
              </a:defRPr>
            </a:lvl3pPr>
            <a:lvl4pPr lvl="3" rtl="0" algn="r">
              <a:buNone/>
              <a:defRPr sz="1000">
                <a:solidFill>
                  <a:srgbClr val="FFFFFF"/>
                </a:solidFill>
              </a:defRPr>
            </a:lvl4pPr>
            <a:lvl5pPr lvl="4" rtl="0" algn="r">
              <a:buNone/>
              <a:defRPr sz="1000">
                <a:solidFill>
                  <a:srgbClr val="FFFFFF"/>
                </a:solidFill>
              </a:defRPr>
            </a:lvl5pPr>
            <a:lvl6pPr lvl="5" rtl="0" algn="r">
              <a:buNone/>
              <a:defRPr sz="1000">
                <a:solidFill>
                  <a:srgbClr val="FFFFFF"/>
                </a:solidFill>
              </a:defRPr>
            </a:lvl6pPr>
            <a:lvl7pPr lvl="6" rtl="0" algn="r">
              <a:buNone/>
              <a:defRPr sz="1000">
                <a:solidFill>
                  <a:srgbClr val="FFFFFF"/>
                </a:solidFill>
              </a:defRPr>
            </a:lvl7pPr>
            <a:lvl8pPr lvl="7" rtl="0" algn="r">
              <a:buNone/>
              <a:defRPr sz="1000">
                <a:solidFill>
                  <a:srgbClr val="FFFFFF"/>
                </a:solidFill>
              </a:defRPr>
            </a:lvl8pPr>
            <a:lvl9pPr lvl="8" rtl="0" algn="r">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2">
            <a:alphaModFix/>
          </a:blip>
          <a:srcRect b="32575" l="9548" r="72930" t="31006"/>
          <a:stretch/>
        </p:blipFill>
        <p:spPr>
          <a:xfrm>
            <a:off x="7041810" y="4277300"/>
            <a:ext cx="444650" cy="4621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dcmjs-org/dicom-microscopy-viewer" TargetMode="External"/><Relationship Id="rId4" Type="http://schemas.openxmlformats.org/officeDocument/2006/relationships/hyperlink" Target="https://openlayers.org/" TargetMode="External"/><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ohif.org/advanced/extensions.html" TargetMode="Externa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OHIF/react-vtkjs-viewport"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cornerstonejs/cornerstoneWADOImageLoader"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mix3d/vue-vtkjs-viewport/blob/master/src/components/examples/MPRCrosshairs.vue" TargetMode="External"/><Relationship Id="rId4" Type="http://schemas.openxmlformats.org/officeDocument/2006/relationships/hyperlink" Target="https://react-vtkjs-viewport.netlify.com/painting" TargetMode="External"/><Relationship Id="rId5" Type="http://schemas.openxmlformats.org/officeDocument/2006/relationships/hyperlink" Target="https://react-vtkjs-viewport.netlify.com/cornerstone-sync-paint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viewer.ohif.org/" TargetMode="External"/><Relationship Id="rId4" Type="http://schemas.openxmlformats.org/officeDocument/2006/relationships/image" Target="../media/image15.png"/><Relationship Id="rId5" Type="http://schemas.openxmlformats.org/officeDocument/2006/relationships/hyperlink" Target="https://viewer.ohif.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ohif.org/" TargetMode="External"/><Relationship Id="rId4" Type="http://schemas.openxmlformats.org/officeDocument/2006/relationships/hyperlink" Target="https://github.com/OHIF/Viewe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viewer.ohif.org/" TargetMode="External"/><Relationship Id="rId4" Type="http://schemas.openxmlformats.org/officeDocument/2006/relationships/image" Target="../media/image17.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1" Type="http://schemas.openxmlformats.org/officeDocument/2006/relationships/hyperlink" Target="https://www.xnat.org/" TargetMode="External"/><Relationship Id="rId10" Type="http://schemas.openxmlformats.org/officeDocument/2006/relationships/hyperlink" Target="https://www.crowds-cure.org/" TargetMode="External"/><Relationship Id="rId13" Type="http://schemas.openxmlformats.org/officeDocument/2006/relationships/hyperlink" Target="https://cloud.google.com/healthcare/" TargetMode="External"/><Relationship Id="rId12" Type="http://schemas.openxmlformats.org/officeDocument/2006/relationships/hyperlink" Target="https://www.precisionmetrics.org/"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itcr.cancer.gov/" TargetMode="External"/><Relationship Id="rId4" Type="http://schemas.openxmlformats.org/officeDocument/2006/relationships/hyperlink" Target="https://itcr.cancer.gov/informatics-tools/cloud-based-image-biomarker-platform-c-bibop" TargetMode="External"/><Relationship Id="rId9" Type="http://schemas.openxmlformats.org/officeDocument/2006/relationships/hyperlink" Target="https://isbscience.org/research/cancer-genomics-cloud/" TargetMode="External"/><Relationship Id="rId14" Type="http://schemas.openxmlformats.org/officeDocument/2006/relationships/image" Target="../media/image2.png"/><Relationship Id="rId5" Type="http://schemas.openxmlformats.org/officeDocument/2006/relationships/hyperlink" Target="http://qiicr.org/" TargetMode="External"/><Relationship Id="rId6" Type="http://schemas.openxmlformats.org/officeDocument/2006/relationships/hyperlink" Target="https://www.cancerimagingarchive.net/" TargetMode="External"/><Relationship Id="rId7" Type="http://schemas.openxmlformats.org/officeDocument/2006/relationships/hyperlink" Target="https://www.radiomics.io/" TargetMode="External"/><Relationship Id="rId8" Type="http://schemas.openxmlformats.org/officeDocument/2006/relationships/hyperlink" Target="https://epad.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OHIF/Viewers/tree/master/extensions/cornerstone" TargetMode="External"/><Relationship Id="rId4" Type="http://schemas.openxmlformats.org/officeDocument/2006/relationships/hyperlink" Target="https://github.com/OHIF/Viewers/tree/master/extensions/dicom-html" TargetMode="External"/><Relationship Id="rId5" Type="http://schemas.openxmlformats.org/officeDocument/2006/relationships/hyperlink" Target="https://github.com/OHIF/Viewers/tree/master/extensions/dicom-pdf" TargetMode="External"/><Relationship Id="rId6" Type="http://schemas.openxmlformats.org/officeDocument/2006/relationships/hyperlink" Target="https://github.com/OHIF/Viewers/tree/master/extensions/dicom-microscopy" TargetMode="External"/><Relationship Id="rId7" Type="http://schemas.openxmlformats.org/officeDocument/2006/relationships/hyperlink" Target="https://github.com/OHIF/Viewers/tree/master/extensions/vt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43675" y="744575"/>
            <a:ext cx="9100200" cy="20526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a:t>OHIF + VTK.js</a:t>
            </a:r>
            <a:endParaRPr>
              <a:solidFill>
                <a:srgbClr val="00316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a:t>
            </a:r>
            <a:r>
              <a:rPr lang="en"/>
              <a:t>extensions</a:t>
            </a:r>
            <a:r>
              <a:rPr lang="en"/>
              <a:t>: Cornerstone</a:t>
            </a:r>
            <a:endParaRPr/>
          </a:p>
        </p:txBody>
      </p:sp>
      <p:sp>
        <p:nvSpPr>
          <p:cNvPr id="116" name="Google Shape;116;p22"/>
          <p:cNvSpPr txBox="1"/>
          <p:nvPr>
            <p:ph idx="1" type="body"/>
          </p:nvPr>
        </p:nvSpPr>
        <p:spPr>
          <a:xfrm>
            <a:off x="311700" y="1152475"/>
            <a:ext cx="8520600" cy="73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t>View 2D images and annotate them with a large array of annotation and segmentation tools.</a:t>
            </a:r>
            <a:endParaRPr/>
          </a:p>
        </p:txBody>
      </p:sp>
      <p:pic>
        <p:nvPicPr>
          <p:cNvPr id="117" name="Google Shape;117;p22"/>
          <p:cNvPicPr preferRelativeResize="0"/>
          <p:nvPr/>
        </p:nvPicPr>
        <p:blipFill>
          <a:blip r:embed="rId3">
            <a:alphaModFix/>
          </a:blip>
          <a:stretch>
            <a:fillRect/>
          </a:stretch>
        </p:blipFill>
        <p:spPr>
          <a:xfrm>
            <a:off x="311700" y="1890775"/>
            <a:ext cx="4355533" cy="2287751"/>
          </a:xfrm>
          <a:prstGeom prst="rect">
            <a:avLst/>
          </a:prstGeom>
          <a:noFill/>
          <a:ln>
            <a:noFill/>
          </a:ln>
        </p:spPr>
      </p:pic>
      <p:pic>
        <p:nvPicPr>
          <p:cNvPr id="118" name="Google Shape;118;p22"/>
          <p:cNvPicPr preferRelativeResize="0"/>
          <p:nvPr/>
        </p:nvPicPr>
        <p:blipFill>
          <a:blip r:embed="rId4">
            <a:alphaModFix/>
          </a:blip>
          <a:stretch>
            <a:fillRect/>
          </a:stretch>
        </p:blipFill>
        <p:spPr>
          <a:xfrm>
            <a:off x="4778950" y="1890775"/>
            <a:ext cx="4053350" cy="2287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extensions: dicom-microscopy</a:t>
            </a:r>
            <a:endParaRPr/>
          </a:p>
        </p:txBody>
      </p:sp>
      <p:sp>
        <p:nvSpPr>
          <p:cNvPr id="124" name="Google Shape;124;p23"/>
          <p:cNvSpPr txBox="1"/>
          <p:nvPr>
            <p:ph idx="1" type="body"/>
          </p:nvPr>
        </p:nvSpPr>
        <p:spPr>
          <a:xfrm>
            <a:off x="352738" y="1203775"/>
            <a:ext cx="8520600" cy="73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t>View multi-resolution </a:t>
            </a:r>
            <a:r>
              <a:rPr lang="en" sz="1400" u="sng">
                <a:solidFill>
                  <a:schemeClr val="hlink"/>
                </a:solidFill>
                <a:hlinkClick r:id="rId3"/>
              </a:rPr>
              <a:t>DICOM microscopy</a:t>
            </a:r>
            <a:r>
              <a:rPr lang="en" sz="1400"/>
              <a:t> using </a:t>
            </a:r>
            <a:r>
              <a:rPr lang="en" sz="1400" u="sng">
                <a:solidFill>
                  <a:schemeClr val="hlink"/>
                </a:solidFill>
                <a:hlinkClick r:id="rId4"/>
              </a:rPr>
              <a:t>OpenLayers</a:t>
            </a:r>
            <a:r>
              <a:rPr lang="en" sz="1400"/>
              <a:t> technology.</a:t>
            </a:r>
            <a:endParaRPr sz="1400"/>
          </a:p>
        </p:txBody>
      </p:sp>
      <p:pic>
        <p:nvPicPr>
          <p:cNvPr id="125" name="Google Shape;125;p23"/>
          <p:cNvPicPr preferRelativeResize="0"/>
          <p:nvPr/>
        </p:nvPicPr>
        <p:blipFill rotWithShape="1">
          <a:blip r:embed="rId5">
            <a:alphaModFix/>
          </a:blip>
          <a:srcRect b="0" l="1256" r="44345" t="3688"/>
          <a:stretch/>
        </p:blipFill>
        <p:spPr>
          <a:xfrm>
            <a:off x="567750" y="1987075"/>
            <a:ext cx="2199701" cy="2203376"/>
          </a:xfrm>
          <a:prstGeom prst="rect">
            <a:avLst/>
          </a:prstGeom>
          <a:noFill/>
          <a:ln>
            <a:noFill/>
          </a:ln>
        </p:spPr>
      </p:pic>
      <p:pic>
        <p:nvPicPr>
          <p:cNvPr id="126" name="Google Shape;126;p23"/>
          <p:cNvPicPr preferRelativeResize="0"/>
          <p:nvPr/>
        </p:nvPicPr>
        <p:blipFill rotWithShape="1">
          <a:blip r:embed="rId6">
            <a:alphaModFix/>
          </a:blip>
          <a:srcRect b="0" l="31956" r="12956" t="2940"/>
          <a:stretch/>
        </p:blipFill>
        <p:spPr>
          <a:xfrm>
            <a:off x="3513175" y="1987075"/>
            <a:ext cx="2199722" cy="2203376"/>
          </a:xfrm>
          <a:prstGeom prst="rect">
            <a:avLst/>
          </a:prstGeom>
          <a:noFill/>
          <a:ln>
            <a:noFill/>
          </a:ln>
        </p:spPr>
      </p:pic>
      <p:pic>
        <p:nvPicPr>
          <p:cNvPr id="127" name="Google Shape;127;p23"/>
          <p:cNvPicPr preferRelativeResize="0"/>
          <p:nvPr/>
        </p:nvPicPr>
        <p:blipFill rotWithShape="1">
          <a:blip r:embed="rId7">
            <a:alphaModFix/>
          </a:blip>
          <a:srcRect b="0" l="1913" r="44775" t="2181"/>
          <a:stretch/>
        </p:blipFill>
        <p:spPr>
          <a:xfrm>
            <a:off x="6458625" y="1987075"/>
            <a:ext cx="2123475" cy="2203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extensions: dicom-html and dicom-pdf</a:t>
            </a:r>
            <a:endParaRPr/>
          </a:p>
        </p:txBody>
      </p:sp>
      <p:sp>
        <p:nvSpPr>
          <p:cNvPr id="133" name="Google Shape;133;p24"/>
          <p:cNvSpPr txBox="1"/>
          <p:nvPr>
            <p:ph idx="1" type="body"/>
          </p:nvPr>
        </p:nvSpPr>
        <p:spPr>
          <a:xfrm>
            <a:off x="311700" y="1152475"/>
            <a:ext cx="8520600" cy="73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t>View DICOM structured reports as human readable html reports.</a:t>
            </a:r>
            <a:endParaRPr sz="1400"/>
          </a:p>
          <a:p>
            <a:pPr indent="-342900" lvl="0" marL="457200" rtl="0" algn="l">
              <a:spcBef>
                <a:spcPts val="0"/>
              </a:spcBef>
              <a:spcAft>
                <a:spcPts val="0"/>
              </a:spcAft>
              <a:buSzPts val="1800"/>
              <a:buChar char="●"/>
            </a:pPr>
            <a:r>
              <a:rPr lang="en" sz="1400"/>
              <a:t>View DICOM encapsulated PDFs within the viewer.</a:t>
            </a:r>
            <a:endParaRPr sz="1400"/>
          </a:p>
        </p:txBody>
      </p:sp>
      <p:pic>
        <p:nvPicPr>
          <p:cNvPr id="134" name="Google Shape;134;p24"/>
          <p:cNvPicPr preferRelativeResize="0"/>
          <p:nvPr/>
        </p:nvPicPr>
        <p:blipFill rotWithShape="1">
          <a:blip r:embed="rId3">
            <a:alphaModFix/>
          </a:blip>
          <a:srcRect b="4725" l="0" r="0" t="0"/>
          <a:stretch/>
        </p:blipFill>
        <p:spPr>
          <a:xfrm>
            <a:off x="311700" y="2025525"/>
            <a:ext cx="4054199" cy="2179576"/>
          </a:xfrm>
          <a:prstGeom prst="rect">
            <a:avLst/>
          </a:prstGeom>
          <a:noFill/>
          <a:ln>
            <a:noFill/>
          </a:ln>
        </p:spPr>
      </p:pic>
      <p:pic>
        <p:nvPicPr>
          <p:cNvPr id="135" name="Google Shape;135;p24"/>
          <p:cNvPicPr preferRelativeResize="0"/>
          <p:nvPr/>
        </p:nvPicPr>
        <p:blipFill rotWithShape="1">
          <a:blip r:embed="rId4">
            <a:alphaModFix/>
          </a:blip>
          <a:srcRect b="4725" l="0" r="0" t="0"/>
          <a:stretch/>
        </p:blipFill>
        <p:spPr>
          <a:xfrm>
            <a:off x="4510950" y="2025525"/>
            <a:ext cx="4367828" cy="2179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extensions: VTK</a:t>
            </a:r>
            <a:endParaRPr/>
          </a:p>
        </p:txBody>
      </p:sp>
      <p:sp>
        <p:nvSpPr>
          <p:cNvPr id="141" name="Google Shape;141;p25"/>
          <p:cNvSpPr txBox="1"/>
          <p:nvPr>
            <p:ph idx="1" type="body"/>
          </p:nvPr>
        </p:nvSpPr>
        <p:spPr>
          <a:xfrm>
            <a:off x="311700" y="1152475"/>
            <a:ext cx="8520600" cy="73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t>View 3D images using VTK.js. We’ll go into this one in more detail.</a:t>
            </a:r>
            <a:endParaRPr sz="1400"/>
          </a:p>
        </p:txBody>
      </p:sp>
      <p:pic>
        <p:nvPicPr>
          <p:cNvPr id="142" name="Google Shape;142;p25"/>
          <p:cNvPicPr preferRelativeResize="0"/>
          <p:nvPr/>
        </p:nvPicPr>
        <p:blipFill rotWithShape="1">
          <a:blip r:embed="rId3">
            <a:alphaModFix/>
          </a:blip>
          <a:srcRect b="0" l="0" r="0" t="0"/>
          <a:stretch/>
        </p:blipFill>
        <p:spPr>
          <a:xfrm>
            <a:off x="45703" y="1702700"/>
            <a:ext cx="4590753" cy="2518999"/>
          </a:xfrm>
          <a:prstGeom prst="rect">
            <a:avLst/>
          </a:prstGeom>
          <a:noFill/>
          <a:ln>
            <a:noFill/>
          </a:ln>
        </p:spPr>
      </p:pic>
      <p:pic>
        <p:nvPicPr>
          <p:cNvPr id="143" name="Google Shape;143;p25"/>
          <p:cNvPicPr preferRelativeResize="0"/>
          <p:nvPr/>
        </p:nvPicPr>
        <p:blipFill>
          <a:blip r:embed="rId4">
            <a:alphaModFix/>
          </a:blip>
          <a:stretch>
            <a:fillRect/>
          </a:stretch>
        </p:blipFill>
        <p:spPr>
          <a:xfrm>
            <a:off x="4905950" y="1702700"/>
            <a:ext cx="3926352" cy="2519001"/>
          </a:xfrm>
          <a:prstGeom prst="rect">
            <a:avLst/>
          </a:prstGeom>
          <a:noFill/>
          <a:ln>
            <a:noFill/>
          </a:ln>
        </p:spPr>
      </p:pic>
      <p:sp>
        <p:nvSpPr>
          <p:cNvPr id="144" name="Google Shape;144;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Extension Overview</a:t>
            </a:r>
            <a:endParaRPr/>
          </a:p>
        </p:txBody>
      </p:sp>
      <p:sp>
        <p:nvSpPr>
          <p:cNvPr id="150" name="Google Shape;150;p26"/>
          <p:cNvSpPr txBox="1"/>
          <p:nvPr>
            <p:ph idx="1" type="body"/>
          </p:nvPr>
        </p:nvSpPr>
        <p:spPr>
          <a:xfrm>
            <a:off x="0" y="1065475"/>
            <a:ext cx="4376700" cy="34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Extensions are configurable through an extension object.</a:t>
            </a:r>
            <a:br>
              <a:rPr lang="en" sz="1400"/>
            </a:br>
            <a:br>
              <a:rPr lang="en" sz="1400"/>
            </a:br>
            <a:r>
              <a:rPr lang="en" sz="1400"/>
              <a:t>We’ll use the VTK extension for these examples, although the knowledge gained here is applicable to other extensions as well.</a:t>
            </a:r>
            <a:endParaRPr sz="1400"/>
          </a:p>
          <a:p>
            <a:pPr indent="0" lvl="0" marL="0" rtl="0" algn="l">
              <a:spcBef>
                <a:spcPts val="1600"/>
              </a:spcBef>
              <a:spcAft>
                <a:spcPts val="1600"/>
              </a:spcAft>
              <a:buNone/>
            </a:pPr>
            <a:r>
              <a:rPr lang="en" sz="1400"/>
              <a:t>If you’d like a broader look at OHIF extensions,they are </a:t>
            </a:r>
            <a:r>
              <a:rPr lang="en" sz="1400" u="sng">
                <a:solidFill>
                  <a:schemeClr val="accent5"/>
                </a:solidFill>
                <a:hlinkClick r:id="rId3">
                  <a:extLst>
                    <a:ext uri="{A12FA001-AC4F-418D-AE19-62706E023703}">
                      <ahyp:hlinkClr val="tx"/>
                    </a:ext>
                  </a:extLst>
                </a:hlinkClick>
              </a:rPr>
              <a:t>documented here</a:t>
            </a:r>
            <a:r>
              <a:rPr lang="en" sz="1400"/>
              <a:t>.</a:t>
            </a:r>
            <a:endParaRPr sz="1400"/>
          </a:p>
        </p:txBody>
      </p:sp>
      <p:pic>
        <p:nvPicPr>
          <p:cNvPr id="151" name="Google Shape;151;p26"/>
          <p:cNvPicPr preferRelativeResize="0"/>
          <p:nvPr/>
        </p:nvPicPr>
        <p:blipFill>
          <a:blip r:embed="rId4">
            <a:alphaModFix/>
          </a:blip>
          <a:stretch>
            <a:fillRect/>
          </a:stretch>
        </p:blipFill>
        <p:spPr>
          <a:xfrm>
            <a:off x="4445000" y="340375"/>
            <a:ext cx="4699001" cy="3935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idx="1" type="body"/>
          </p:nvPr>
        </p:nvSpPr>
        <p:spPr>
          <a:xfrm>
            <a:off x="110200" y="2098175"/>
            <a:ext cx="4053300" cy="290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400"/>
              <a:t>getViewportModule</a:t>
            </a:r>
            <a:r>
              <a:rPr lang="en" sz="1400"/>
              <a:t> returns the viewport component associated with the extension.</a:t>
            </a:r>
            <a:endParaRPr sz="1400"/>
          </a:p>
        </p:txBody>
      </p:sp>
      <p:pic>
        <p:nvPicPr>
          <p:cNvPr id="157" name="Google Shape;157;p27"/>
          <p:cNvPicPr preferRelativeResize="0"/>
          <p:nvPr/>
        </p:nvPicPr>
        <p:blipFill rotWithShape="1">
          <a:blip r:embed="rId3">
            <a:alphaModFix/>
          </a:blip>
          <a:srcRect b="25764" l="11437" r="40095" t="25769"/>
          <a:stretch/>
        </p:blipFill>
        <p:spPr>
          <a:xfrm>
            <a:off x="4699125" y="777250"/>
            <a:ext cx="2950776" cy="2909100"/>
          </a:xfrm>
          <a:prstGeom prst="rect">
            <a:avLst/>
          </a:prstGeom>
          <a:noFill/>
          <a:ln>
            <a:noFill/>
          </a:ln>
        </p:spPr>
      </p:pic>
      <p:sp>
        <p:nvSpPr>
          <p:cNvPr id="158" name="Google Shape;158;p27"/>
          <p:cNvSpPr/>
          <p:nvPr/>
        </p:nvSpPr>
        <p:spPr>
          <a:xfrm rot="10800000">
            <a:off x="4106325" y="2307150"/>
            <a:ext cx="592800" cy="4023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159" name="Google Shape;159;p27"/>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Extension Overview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idx="1" type="body"/>
          </p:nvPr>
        </p:nvSpPr>
        <p:spPr>
          <a:xfrm>
            <a:off x="0" y="2370600"/>
            <a:ext cx="4053300" cy="10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getToolbarModule should return an object which contains UI buttons to be put on the main OHIF toolbar.</a:t>
            </a:r>
            <a:endParaRPr sz="1400"/>
          </a:p>
          <a:p>
            <a:pPr indent="0" lvl="0" marL="0" rtl="0" algn="l">
              <a:spcBef>
                <a:spcPts val="1600"/>
              </a:spcBef>
              <a:spcAft>
                <a:spcPts val="1600"/>
              </a:spcAft>
              <a:buNone/>
            </a:pPr>
            <a:r>
              <a:t/>
            </a:r>
            <a:endParaRPr sz="1400"/>
          </a:p>
        </p:txBody>
      </p:sp>
      <p:pic>
        <p:nvPicPr>
          <p:cNvPr id="165" name="Google Shape;165;p28"/>
          <p:cNvPicPr preferRelativeResize="0"/>
          <p:nvPr/>
        </p:nvPicPr>
        <p:blipFill>
          <a:blip r:embed="rId3">
            <a:alphaModFix/>
          </a:blip>
          <a:stretch>
            <a:fillRect/>
          </a:stretch>
        </p:blipFill>
        <p:spPr>
          <a:xfrm>
            <a:off x="4445000" y="340375"/>
            <a:ext cx="4699001" cy="3935199"/>
          </a:xfrm>
          <a:prstGeom prst="rect">
            <a:avLst/>
          </a:prstGeom>
          <a:noFill/>
          <a:ln>
            <a:noFill/>
          </a:ln>
        </p:spPr>
      </p:pic>
      <p:sp>
        <p:nvSpPr>
          <p:cNvPr id="166" name="Google Shape;166;p28"/>
          <p:cNvSpPr/>
          <p:nvPr/>
        </p:nvSpPr>
        <p:spPr>
          <a:xfrm rot="10800000">
            <a:off x="4116900" y="2707800"/>
            <a:ext cx="592800" cy="4023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167" name="Google Shape;167;p28"/>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Extension Overview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idx="1" type="body"/>
          </p:nvPr>
        </p:nvSpPr>
        <p:spPr>
          <a:xfrm>
            <a:off x="0" y="2762200"/>
            <a:ext cx="4053300" cy="107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getCommandsModule provides a list of commands which may either be bound to toolbar buttons in the </a:t>
            </a:r>
            <a:r>
              <a:rPr i="1" lang="en" sz="1400"/>
              <a:t>toolbarModule</a:t>
            </a:r>
            <a:r>
              <a:rPr lang="en" sz="1400"/>
              <a:t> or to hotkeys.</a:t>
            </a:r>
            <a:endParaRPr sz="1400"/>
          </a:p>
        </p:txBody>
      </p:sp>
      <p:pic>
        <p:nvPicPr>
          <p:cNvPr id="173" name="Google Shape;173;p29"/>
          <p:cNvPicPr preferRelativeResize="0"/>
          <p:nvPr/>
        </p:nvPicPr>
        <p:blipFill>
          <a:blip r:embed="rId3">
            <a:alphaModFix/>
          </a:blip>
          <a:stretch>
            <a:fillRect/>
          </a:stretch>
        </p:blipFill>
        <p:spPr>
          <a:xfrm>
            <a:off x="4488725" y="-1779550"/>
            <a:ext cx="5970800" cy="6628451"/>
          </a:xfrm>
          <a:prstGeom prst="rect">
            <a:avLst/>
          </a:prstGeom>
          <a:noFill/>
          <a:ln>
            <a:noFill/>
          </a:ln>
        </p:spPr>
      </p:pic>
      <p:sp>
        <p:nvSpPr>
          <p:cNvPr id="174" name="Google Shape;174;p29"/>
          <p:cNvSpPr/>
          <p:nvPr/>
        </p:nvSpPr>
        <p:spPr>
          <a:xfrm rot="10800000">
            <a:off x="4180400" y="3099400"/>
            <a:ext cx="592800" cy="4023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175" name="Google Shape;175;p29"/>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Extension Overview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idx="1" type="body"/>
          </p:nvPr>
        </p:nvSpPr>
        <p:spPr>
          <a:xfrm>
            <a:off x="95250" y="1915525"/>
            <a:ext cx="4053300" cy="143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VTK.js extension does not currently make use of it, but it is good to note that extensions can also add custom UI components to either of OHIF side panels through the </a:t>
            </a:r>
            <a:r>
              <a:rPr i="1" lang="en" sz="1400"/>
              <a:t>panelModule</a:t>
            </a:r>
            <a:r>
              <a:rPr lang="en" sz="1400"/>
              <a:t>. component.</a:t>
            </a:r>
            <a:endParaRPr sz="1400"/>
          </a:p>
        </p:txBody>
      </p:sp>
      <p:pic>
        <p:nvPicPr>
          <p:cNvPr id="181" name="Google Shape;181;p30"/>
          <p:cNvPicPr preferRelativeResize="0"/>
          <p:nvPr/>
        </p:nvPicPr>
        <p:blipFill>
          <a:blip r:embed="rId3">
            <a:alphaModFix/>
          </a:blip>
          <a:stretch>
            <a:fillRect/>
          </a:stretch>
        </p:blipFill>
        <p:spPr>
          <a:xfrm>
            <a:off x="4148550" y="340375"/>
            <a:ext cx="4995450" cy="2810024"/>
          </a:xfrm>
          <a:prstGeom prst="rect">
            <a:avLst/>
          </a:prstGeom>
          <a:noFill/>
          <a:ln>
            <a:noFill/>
          </a:ln>
        </p:spPr>
      </p:pic>
      <p:pic>
        <p:nvPicPr>
          <p:cNvPr id="182" name="Google Shape;182;p30"/>
          <p:cNvPicPr preferRelativeResize="0"/>
          <p:nvPr/>
        </p:nvPicPr>
        <p:blipFill>
          <a:blip r:embed="rId4">
            <a:alphaModFix/>
          </a:blip>
          <a:stretch>
            <a:fillRect/>
          </a:stretch>
        </p:blipFill>
        <p:spPr>
          <a:xfrm>
            <a:off x="5828513" y="542325"/>
            <a:ext cx="2573175" cy="3678600"/>
          </a:xfrm>
          <a:prstGeom prst="rect">
            <a:avLst/>
          </a:prstGeom>
          <a:noFill/>
          <a:ln>
            <a:noFill/>
          </a:ln>
        </p:spPr>
      </p:pic>
      <p:sp>
        <p:nvSpPr>
          <p:cNvPr id="183" name="Google Shape;183;p30"/>
          <p:cNvSpPr txBox="1"/>
          <p:nvPr>
            <p:ph type="title"/>
          </p:nvPr>
        </p:nvSpPr>
        <p:spPr>
          <a:xfrm>
            <a:off x="-66450" y="4686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Extension Overview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idx="1" type="body"/>
          </p:nvPr>
        </p:nvSpPr>
        <p:spPr>
          <a:xfrm>
            <a:off x="201075" y="1851025"/>
            <a:ext cx="4053300" cy="17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Here we show the VTK.js </a:t>
            </a:r>
            <a:r>
              <a:rPr i="1" lang="en" sz="1400"/>
              <a:t>toolbarModule</a:t>
            </a:r>
            <a:r>
              <a:rPr lang="en" sz="1400"/>
              <a:t>. It is a "plain old JavaScript Object" with some key words OHIF recognises and consumes.</a:t>
            </a:r>
            <a:endParaRPr sz="1400"/>
          </a:p>
          <a:p>
            <a:pPr indent="0" lvl="0" marL="0" rtl="0" algn="l">
              <a:spcBef>
                <a:spcPts val="1600"/>
              </a:spcBef>
              <a:spcAft>
                <a:spcPts val="1600"/>
              </a:spcAft>
              <a:buNone/>
            </a:pPr>
            <a:r>
              <a:rPr lang="en" sz="1400"/>
              <a:t>It constructs the UI that allows execution of commands from the </a:t>
            </a:r>
            <a:r>
              <a:rPr i="1" lang="en" sz="1400"/>
              <a:t>commandModule</a:t>
            </a:r>
            <a:r>
              <a:rPr lang="en" sz="1400"/>
              <a:t>.</a:t>
            </a:r>
            <a:endParaRPr sz="1400"/>
          </a:p>
        </p:txBody>
      </p:sp>
      <p:sp>
        <p:nvSpPr>
          <p:cNvPr id="189" name="Google Shape;189;p31"/>
          <p:cNvSpPr/>
          <p:nvPr/>
        </p:nvSpPr>
        <p:spPr>
          <a:xfrm rot="10800000">
            <a:off x="4415750" y="1121725"/>
            <a:ext cx="592800" cy="31857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190" name="Google Shape;190;p31"/>
          <p:cNvPicPr preferRelativeResize="0"/>
          <p:nvPr/>
        </p:nvPicPr>
        <p:blipFill>
          <a:blip r:embed="rId3">
            <a:alphaModFix/>
          </a:blip>
          <a:stretch>
            <a:fillRect/>
          </a:stretch>
        </p:blipFill>
        <p:spPr>
          <a:xfrm>
            <a:off x="5047604" y="416574"/>
            <a:ext cx="3943997" cy="3996525"/>
          </a:xfrm>
          <a:prstGeom prst="rect">
            <a:avLst/>
          </a:prstGeom>
          <a:noFill/>
          <a:ln>
            <a:noFill/>
          </a:ln>
        </p:spPr>
      </p:pic>
      <p:sp>
        <p:nvSpPr>
          <p:cNvPr id="191" name="Google Shape;191;p31"/>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toolbarModule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43675" y="744575"/>
            <a:ext cx="9100200" cy="20526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a:t>OHIF + VTK.js</a:t>
            </a:r>
            <a:endParaRPr>
              <a:solidFill>
                <a:srgbClr val="00316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idx="1" type="body"/>
          </p:nvPr>
        </p:nvSpPr>
        <p:spPr>
          <a:xfrm>
            <a:off x="285750" y="1954025"/>
            <a:ext cx="4053300" cy="17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a:t>
            </a:r>
            <a:r>
              <a:rPr i="1" lang="en" sz="1400"/>
              <a:t>definitions</a:t>
            </a:r>
            <a:r>
              <a:rPr lang="en" sz="1400"/>
              <a:t> object defines buttons to be placed in the toolbar. This includes the icon, label and command to be executed, as well as options to pass that command.</a:t>
            </a:r>
            <a:endParaRPr sz="1400"/>
          </a:p>
          <a:p>
            <a:pPr indent="0" lvl="0" marL="0" rtl="0" algn="l">
              <a:spcBef>
                <a:spcPts val="1600"/>
              </a:spcBef>
              <a:spcAft>
                <a:spcPts val="1600"/>
              </a:spcAft>
              <a:buNone/>
            </a:pPr>
            <a:r>
              <a:rPr lang="en" sz="1400"/>
              <a:t>Two basic button types are available for extensions.</a:t>
            </a:r>
            <a:endParaRPr sz="1400"/>
          </a:p>
        </p:txBody>
      </p:sp>
      <p:sp>
        <p:nvSpPr>
          <p:cNvPr id="197" name="Google Shape;197;p32"/>
          <p:cNvSpPr/>
          <p:nvPr/>
        </p:nvSpPr>
        <p:spPr>
          <a:xfrm rot="10800000">
            <a:off x="4454800" y="1274225"/>
            <a:ext cx="592800" cy="27411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198" name="Google Shape;198;p32"/>
          <p:cNvPicPr preferRelativeResize="0"/>
          <p:nvPr/>
        </p:nvPicPr>
        <p:blipFill>
          <a:blip r:embed="rId3">
            <a:alphaModFix/>
          </a:blip>
          <a:stretch>
            <a:fillRect/>
          </a:stretch>
        </p:blipFill>
        <p:spPr>
          <a:xfrm>
            <a:off x="5751668" y="825612"/>
            <a:ext cx="3943997" cy="3996525"/>
          </a:xfrm>
          <a:prstGeom prst="rect">
            <a:avLst/>
          </a:prstGeom>
          <a:noFill/>
          <a:ln>
            <a:noFill/>
          </a:ln>
        </p:spPr>
      </p:pic>
      <p:sp>
        <p:nvSpPr>
          <p:cNvPr id="199" name="Google Shape;199;p32"/>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toolbarModule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idx="1" type="body"/>
          </p:nvPr>
        </p:nvSpPr>
        <p:spPr>
          <a:xfrm>
            <a:off x="285750" y="927450"/>
            <a:ext cx="4053300" cy="173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400"/>
              <a:t>setToolActive</a:t>
            </a:r>
            <a:r>
              <a:rPr lang="en" sz="1400"/>
              <a:t> - Defines the button as a toggleable tool, which lets OHIF know to untoggle other buttons of the same type to signify a change in tool. These may be interaction styles or widgets in the context of the VTK.js viewport.</a:t>
            </a:r>
            <a:endParaRPr sz="1400"/>
          </a:p>
        </p:txBody>
      </p:sp>
      <p:sp>
        <p:nvSpPr>
          <p:cNvPr id="205" name="Google Shape;205;p33"/>
          <p:cNvSpPr/>
          <p:nvPr/>
        </p:nvSpPr>
        <p:spPr>
          <a:xfrm rot="10800000">
            <a:off x="4454800" y="1703775"/>
            <a:ext cx="592800" cy="954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206" name="Google Shape;206;p33"/>
          <p:cNvPicPr preferRelativeResize="0"/>
          <p:nvPr/>
        </p:nvPicPr>
        <p:blipFill>
          <a:blip r:embed="rId3">
            <a:alphaModFix/>
          </a:blip>
          <a:stretch>
            <a:fillRect/>
          </a:stretch>
        </p:blipFill>
        <p:spPr>
          <a:xfrm>
            <a:off x="5047604" y="340374"/>
            <a:ext cx="3943997" cy="3996525"/>
          </a:xfrm>
          <a:prstGeom prst="rect">
            <a:avLst/>
          </a:prstGeom>
          <a:noFill/>
          <a:ln>
            <a:noFill/>
          </a:ln>
        </p:spPr>
      </p:pic>
      <p:sp>
        <p:nvSpPr>
          <p:cNvPr id="207" name="Google Shape;207;p33"/>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toolbarModule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idx="1" type="body"/>
          </p:nvPr>
        </p:nvSpPr>
        <p:spPr>
          <a:xfrm>
            <a:off x="349250" y="2659775"/>
            <a:ext cx="4053300" cy="78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400"/>
              <a:t>Command </a:t>
            </a:r>
            <a:r>
              <a:rPr lang="en" sz="1400"/>
              <a:t>- </a:t>
            </a:r>
            <a:r>
              <a:rPr lang="en" sz="1400"/>
              <a:t>Executes</a:t>
            </a:r>
            <a:r>
              <a:rPr lang="en" sz="1400"/>
              <a:t> the given command from the command module.</a:t>
            </a:r>
            <a:endParaRPr sz="1400"/>
          </a:p>
        </p:txBody>
      </p:sp>
      <p:sp>
        <p:nvSpPr>
          <p:cNvPr id="213" name="Google Shape;213;p34"/>
          <p:cNvSpPr/>
          <p:nvPr/>
        </p:nvSpPr>
        <p:spPr>
          <a:xfrm rot="10800000">
            <a:off x="4497150" y="3005525"/>
            <a:ext cx="592800" cy="954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214" name="Google Shape;214;p34"/>
          <p:cNvPicPr preferRelativeResize="0"/>
          <p:nvPr/>
        </p:nvPicPr>
        <p:blipFill>
          <a:blip r:embed="rId3">
            <a:alphaModFix/>
          </a:blip>
          <a:stretch>
            <a:fillRect/>
          </a:stretch>
        </p:blipFill>
        <p:spPr>
          <a:xfrm>
            <a:off x="4165800" y="573075"/>
            <a:ext cx="5851000" cy="5928924"/>
          </a:xfrm>
          <a:prstGeom prst="rect">
            <a:avLst/>
          </a:prstGeom>
          <a:noFill/>
          <a:ln>
            <a:noFill/>
          </a:ln>
        </p:spPr>
      </p:pic>
      <p:sp>
        <p:nvSpPr>
          <p:cNvPr id="215" name="Google Shape;215;p34"/>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toolbarModule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idx="1" type="body"/>
          </p:nvPr>
        </p:nvSpPr>
        <p:spPr>
          <a:xfrm>
            <a:off x="354675" y="2405675"/>
            <a:ext cx="4053300" cy="113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Custom UI components can be injected into the toolbar to </a:t>
            </a:r>
            <a:r>
              <a:rPr lang="en" sz="1400"/>
              <a:t>change</a:t>
            </a:r>
            <a:r>
              <a:rPr lang="en" sz="1400"/>
              <a:t> its look. Here we inject the </a:t>
            </a:r>
            <a:r>
              <a:rPr i="1" lang="en" sz="1400"/>
              <a:t>SlabThicknessToolbarComponent</a:t>
            </a:r>
            <a:r>
              <a:rPr lang="en" sz="1400"/>
              <a:t> to MIP controller seen above to the toolbar.</a:t>
            </a:r>
            <a:endParaRPr sz="1400"/>
          </a:p>
        </p:txBody>
      </p:sp>
      <p:sp>
        <p:nvSpPr>
          <p:cNvPr id="221" name="Google Shape;221;p35"/>
          <p:cNvSpPr/>
          <p:nvPr/>
        </p:nvSpPr>
        <p:spPr>
          <a:xfrm rot="10800000">
            <a:off x="4454800" y="2564375"/>
            <a:ext cx="592800" cy="8223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222" name="Google Shape;222;p35"/>
          <p:cNvPicPr preferRelativeResize="0"/>
          <p:nvPr/>
        </p:nvPicPr>
        <p:blipFill>
          <a:blip r:embed="rId3">
            <a:alphaModFix/>
          </a:blip>
          <a:stretch>
            <a:fillRect/>
          </a:stretch>
        </p:blipFill>
        <p:spPr>
          <a:xfrm>
            <a:off x="4336950" y="-635750"/>
            <a:ext cx="6274827" cy="6358399"/>
          </a:xfrm>
          <a:prstGeom prst="rect">
            <a:avLst/>
          </a:prstGeom>
          <a:noFill/>
          <a:ln>
            <a:noFill/>
          </a:ln>
        </p:spPr>
      </p:pic>
      <p:pic>
        <p:nvPicPr>
          <p:cNvPr id="223" name="Google Shape;223;p35"/>
          <p:cNvPicPr preferRelativeResize="0"/>
          <p:nvPr/>
        </p:nvPicPr>
        <p:blipFill>
          <a:blip r:embed="rId4">
            <a:alphaModFix/>
          </a:blip>
          <a:stretch>
            <a:fillRect/>
          </a:stretch>
        </p:blipFill>
        <p:spPr>
          <a:xfrm>
            <a:off x="84650" y="1225021"/>
            <a:ext cx="4847175" cy="720900"/>
          </a:xfrm>
          <a:prstGeom prst="rect">
            <a:avLst/>
          </a:prstGeom>
          <a:noFill/>
          <a:ln>
            <a:noFill/>
          </a:ln>
        </p:spPr>
      </p:pic>
      <p:sp>
        <p:nvSpPr>
          <p:cNvPr id="224" name="Google Shape;224;p35"/>
          <p:cNvSpPr/>
          <p:nvPr/>
        </p:nvSpPr>
        <p:spPr>
          <a:xfrm>
            <a:off x="1915575" y="1151525"/>
            <a:ext cx="931500" cy="867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toolbarModule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idx="1" type="body"/>
          </p:nvPr>
        </p:nvSpPr>
        <p:spPr>
          <a:xfrm>
            <a:off x="401500" y="2475800"/>
            <a:ext cx="4053300" cy="192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a:t>
            </a:r>
            <a:r>
              <a:rPr i="1" lang="en" sz="1400"/>
              <a:t>toolbarModule</a:t>
            </a:r>
            <a:r>
              <a:rPr lang="en" sz="1400"/>
              <a:t> consists of the definitions and the </a:t>
            </a:r>
            <a:r>
              <a:rPr i="1" lang="en" sz="1400"/>
              <a:t>defaultContext</a:t>
            </a:r>
            <a:r>
              <a:rPr lang="en" sz="1400"/>
              <a:t>. This is the context in which the defined buttons will appear in the toolbar. Here this is when the context is </a:t>
            </a:r>
            <a:r>
              <a:rPr i="1" lang="en" sz="1400"/>
              <a:t>ACTIVE_VIEWPORT:VTK</a:t>
            </a:r>
            <a:r>
              <a:rPr lang="en" sz="1400"/>
              <a:t>, which means these buttons will only be displayed when the active viewport is a VTK.js viewport.</a:t>
            </a:r>
            <a:endParaRPr sz="1400"/>
          </a:p>
        </p:txBody>
      </p:sp>
      <p:sp>
        <p:nvSpPr>
          <p:cNvPr id="231" name="Google Shape;231;p36"/>
          <p:cNvSpPr/>
          <p:nvPr/>
        </p:nvSpPr>
        <p:spPr>
          <a:xfrm rot="10800000">
            <a:off x="4454800" y="3979300"/>
            <a:ext cx="592800" cy="3576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232" name="Google Shape;232;p36"/>
          <p:cNvPicPr preferRelativeResize="0"/>
          <p:nvPr/>
        </p:nvPicPr>
        <p:blipFill>
          <a:blip r:embed="rId3">
            <a:alphaModFix/>
          </a:blip>
          <a:stretch>
            <a:fillRect/>
          </a:stretch>
        </p:blipFill>
        <p:spPr>
          <a:xfrm>
            <a:off x="5047604" y="340374"/>
            <a:ext cx="3943997" cy="3996525"/>
          </a:xfrm>
          <a:prstGeom prst="rect">
            <a:avLst/>
          </a:prstGeom>
          <a:noFill/>
          <a:ln>
            <a:noFill/>
          </a:ln>
        </p:spPr>
      </p:pic>
      <p:sp>
        <p:nvSpPr>
          <p:cNvPr id="233" name="Google Shape;233;p36"/>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toolbarModule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p:nvPr/>
        </p:nvSpPr>
        <p:spPr>
          <a:xfrm rot="10800000">
            <a:off x="5136800" y="486925"/>
            <a:ext cx="592800" cy="32490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239" name="Google Shape;239;p37"/>
          <p:cNvPicPr preferRelativeResize="0"/>
          <p:nvPr/>
        </p:nvPicPr>
        <p:blipFill>
          <a:blip r:embed="rId3">
            <a:alphaModFix/>
          </a:blip>
          <a:stretch>
            <a:fillRect/>
          </a:stretch>
        </p:blipFill>
        <p:spPr>
          <a:xfrm>
            <a:off x="3905375" y="342900"/>
            <a:ext cx="5238624" cy="5781949"/>
          </a:xfrm>
          <a:prstGeom prst="rect">
            <a:avLst/>
          </a:prstGeom>
          <a:noFill/>
          <a:ln>
            <a:noFill/>
          </a:ln>
        </p:spPr>
      </p:pic>
      <p:sp>
        <p:nvSpPr>
          <p:cNvPr id="240" name="Google Shape;240;p37"/>
          <p:cNvSpPr txBox="1"/>
          <p:nvPr>
            <p:ph idx="1" type="body"/>
          </p:nvPr>
        </p:nvSpPr>
        <p:spPr>
          <a:xfrm>
            <a:off x="390925" y="1631575"/>
            <a:ext cx="4657200" cy="95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t>Here we show the VTK.js </a:t>
            </a:r>
            <a:r>
              <a:rPr i="1" lang="en" sz="1400"/>
              <a:t>commandsModule</a:t>
            </a:r>
            <a:r>
              <a:rPr lang="en" sz="1400"/>
              <a:t>. It comprises of actions and definitions and the defaultContext.</a:t>
            </a:r>
            <a:endParaRPr sz="1400"/>
          </a:p>
        </p:txBody>
      </p:sp>
      <p:sp>
        <p:nvSpPr>
          <p:cNvPr id="241" name="Google Shape;241;p37"/>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commandsModule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p:nvPr/>
        </p:nvSpPr>
        <p:spPr>
          <a:xfrm rot="10800000">
            <a:off x="5136800" y="1979125"/>
            <a:ext cx="592800" cy="17568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247" name="Google Shape;247;p38"/>
          <p:cNvPicPr preferRelativeResize="0"/>
          <p:nvPr/>
        </p:nvPicPr>
        <p:blipFill>
          <a:blip r:embed="rId3">
            <a:alphaModFix/>
          </a:blip>
          <a:stretch>
            <a:fillRect/>
          </a:stretch>
        </p:blipFill>
        <p:spPr>
          <a:xfrm>
            <a:off x="5619150" y="342900"/>
            <a:ext cx="3524851" cy="3890424"/>
          </a:xfrm>
          <a:prstGeom prst="rect">
            <a:avLst/>
          </a:prstGeom>
          <a:noFill/>
          <a:ln>
            <a:noFill/>
          </a:ln>
        </p:spPr>
      </p:pic>
      <p:sp>
        <p:nvSpPr>
          <p:cNvPr id="248" name="Google Shape;248;p38"/>
          <p:cNvSpPr txBox="1"/>
          <p:nvPr>
            <p:ph idx="1" type="body"/>
          </p:nvPr>
        </p:nvSpPr>
        <p:spPr>
          <a:xfrm>
            <a:off x="376275" y="2109625"/>
            <a:ext cx="4657200" cy="16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a:t>
            </a:r>
            <a:r>
              <a:rPr i="1" lang="en" sz="1400"/>
              <a:t>definitions</a:t>
            </a:r>
            <a:r>
              <a:rPr lang="en" sz="1400"/>
              <a:t> object defines commands which can be used by the </a:t>
            </a:r>
            <a:r>
              <a:rPr i="1" lang="en" sz="1400"/>
              <a:t>toolbarModule</a:t>
            </a:r>
            <a:r>
              <a:rPr lang="en" sz="1400"/>
              <a:t> or bound to hotkeys.</a:t>
            </a:r>
            <a:endParaRPr sz="1400"/>
          </a:p>
          <a:p>
            <a:pPr indent="0" lvl="0" marL="0" rtl="0" algn="l">
              <a:spcBef>
                <a:spcPts val="1600"/>
              </a:spcBef>
              <a:spcAft>
                <a:spcPts val="1600"/>
              </a:spcAft>
              <a:buNone/>
            </a:pPr>
            <a:r>
              <a:rPr i="1" lang="en" sz="1400"/>
              <a:t>storeContexts</a:t>
            </a:r>
            <a:r>
              <a:rPr lang="en" sz="1400"/>
              <a:t> can be passed to commands, such that the commands may have access to data from within the redux store.</a:t>
            </a:r>
            <a:endParaRPr sz="1400"/>
          </a:p>
        </p:txBody>
      </p:sp>
      <p:sp>
        <p:nvSpPr>
          <p:cNvPr id="249" name="Google Shape;249;p38"/>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commandsModule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p:nvPr/>
        </p:nvSpPr>
        <p:spPr>
          <a:xfrm rot="10800000">
            <a:off x="5136800" y="497450"/>
            <a:ext cx="592800" cy="13758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255" name="Google Shape;255;p39"/>
          <p:cNvPicPr preferRelativeResize="0"/>
          <p:nvPr/>
        </p:nvPicPr>
        <p:blipFill rotWithShape="1">
          <a:blip r:embed="rId3">
            <a:alphaModFix/>
          </a:blip>
          <a:srcRect b="0" l="0" r="0" t="0"/>
          <a:stretch/>
        </p:blipFill>
        <p:spPr>
          <a:xfrm>
            <a:off x="5619150" y="342900"/>
            <a:ext cx="3524851" cy="3890424"/>
          </a:xfrm>
          <a:prstGeom prst="rect">
            <a:avLst/>
          </a:prstGeom>
          <a:noFill/>
          <a:ln>
            <a:noFill/>
          </a:ln>
        </p:spPr>
      </p:pic>
      <p:sp>
        <p:nvSpPr>
          <p:cNvPr id="256" name="Google Shape;256;p39"/>
          <p:cNvSpPr txBox="1"/>
          <p:nvPr>
            <p:ph idx="1" type="body"/>
          </p:nvPr>
        </p:nvSpPr>
        <p:spPr>
          <a:xfrm>
            <a:off x="479600" y="1065225"/>
            <a:ext cx="4657200" cy="162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actions object defines the actions associated with each definition. These are functions that may change the active tool, perform an operation, or change the state in some way.</a:t>
            </a:r>
            <a:endParaRPr sz="1400"/>
          </a:p>
        </p:txBody>
      </p:sp>
      <p:sp>
        <p:nvSpPr>
          <p:cNvPr id="257" name="Google Shape;257;p39"/>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commandsModule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0"/>
          <p:cNvPicPr preferRelativeResize="0"/>
          <p:nvPr/>
        </p:nvPicPr>
        <p:blipFill>
          <a:blip r:embed="rId3">
            <a:alphaModFix/>
          </a:blip>
          <a:stretch>
            <a:fillRect/>
          </a:stretch>
        </p:blipFill>
        <p:spPr>
          <a:xfrm>
            <a:off x="5619150" y="342900"/>
            <a:ext cx="3524851" cy="3890424"/>
          </a:xfrm>
          <a:prstGeom prst="rect">
            <a:avLst/>
          </a:prstGeom>
          <a:noFill/>
          <a:ln>
            <a:noFill/>
          </a:ln>
        </p:spPr>
      </p:pic>
      <p:sp>
        <p:nvSpPr>
          <p:cNvPr id="263" name="Google Shape;263;p40"/>
          <p:cNvSpPr txBox="1"/>
          <p:nvPr>
            <p:ph idx="1" type="body"/>
          </p:nvPr>
        </p:nvSpPr>
        <p:spPr>
          <a:xfrm>
            <a:off x="469025" y="3656575"/>
            <a:ext cx="4657200" cy="74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Again, this module exposes </a:t>
            </a:r>
            <a:r>
              <a:rPr i="1" lang="en" sz="1400"/>
              <a:t>definitions</a:t>
            </a:r>
            <a:r>
              <a:rPr lang="en" sz="1400"/>
              <a:t> and the </a:t>
            </a:r>
            <a:r>
              <a:rPr i="1" lang="en" sz="1400"/>
              <a:t>defaultContext</a:t>
            </a:r>
            <a:r>
              <a:rPr lang="en" sz="1400"/>
              <a:t> to which the definitions apply.</a:t>
            </a:r>
            <a:endParaRPr sz="1400"/>
          </a:p>
        </p:txBody>
      </p:sp>
      <p:sp>
        <p:nvSpPr>
          <p:cNvPr id="264" name="Google Shape;264;p40"/>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commandsModule</a:t>
            </a:r>
            <a:endParaRPr/>
          </a:p>
        </p:txBody>
      </p:sp>
      <p:sp>
        <p:nvSpPr>
          <p:cNvPr id="265" name="Google Shape;265;p40"/>
          <p:cNvSpPr/>
          <p:nvPr/>
        </p:nvSpPr>
        <p:spPr>
          <a:xfrm rot="10800000">
            <a:off x="5126225" y="3820525"/>
            <a:ext cx="592800" cy="4128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idx="1" type="body"/>
          </p:nvPr>
        </p:nvSpPr>
        <p:spPr>
          <a:xfrm>
            <a:off x="0" y="1403000"/>
            <a:ext cx="5947800" cy="2909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a:t>
            </a:r>
            <a:r>
              <a:rPr i="1" lang="en" sz="1400"/>
              <a:t>OHIFVTKViewport</a:t>
            </a:r>
            <a:r>
              <a:rPr lang="en" sz="1400"/>
              <a:t> is a light wrapper around the </a:t>
            </a:r>
            <a:r>
              <a:rPr i="1" lang="en" sz="1400"/>
              <a:t>react-vtkjs-viewport</a:t>
            </a:r>
            <a:r>
              <a:rPr lang="en" sz="1400"/>
              <a:t> (</a:t>
            </a:r>
            <a:r>
              <a:rPr lang="en" sz="1400" u="sng">
                <a:solidFill>
                  <a:schemeClr val="hlink"/>
                </a:solidFill>
                <a:hlinkClick r:id="rId3"/>
              </a:rPr>
              <a:t>github.com/OHIF/react-vtkjs-viewport</a:t>
            </a:r>
            <a:r>
              <a:rPr lang="en" sz="1400"/>
              <a:t>).</a:t>
            </a:r>
            <a:endParaRPr sz="1400"/>
          </a:p>
          <a:p>
            <a:pPr indent="-317500" lvl="0" marL="457200" rtl="0" algn="l">
              <a:spcBef>
                <a:spcPts val="0"/>
              </a:spcBef>
              <a:spcAft>
                <a:spcPts val="0"/>
              </a:spcAft>
              <a:buSzPts val="1400"/>
              <a:buChar char="●"/>
            </a:pPr>
            <a:r>
              <a:rPr i="1" lang="en" sz="1400"/>
              <a:t>react-vtkjs-viewport</a:t>
            </a:r>
            <a:r>
              <a:rPr lang="en" sz="1400"/>
              <a:t> is an open source component library containing React components for easily displaying DICOM data with VTK.js. </a:t>
            </a:r>
            <a:endParaRPr sz="1400"/>
          </a:p>
          <a:p>
            <a:pPr indent="-317500" lvl="0" marL="457200" rtl="0" algn="l">
              <a:spcBef>
                <a:spcPts val="0"/>
              </a:spcBef>
              <a:spcAft>
                <a:spcPts val="0"/>
              </a:spcAft>
              <a:buSzPts val="1400"/>
              <a:buChar char="●"/>
            </a:pPr>
            <a:r>
              <a:rPr lang="en" sz="1400"/>
              <a:t>The </a:t>
            </a:r>
            <a:r>
              <a:rPr i="1" lang="en" sz="1400"/>
              <a:t>OHIFVTKViewport</a:t>
            </a:r>
            <a:r>
              <a:rPr lang="en" sz="1400"/>
              <a:t> parent component exists to hydrate the viewport from the OHIF state.</a:t>
            </a:r>
            <a:endParaRPr sz="1400"/>
          </a:p>
        </p:txBody>
      </p:sp>
      <p:sp>
        <p:nvSpPr>
          <p:cNvPr id="271" name="Google Shape;271;p41"/>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VTK viewportModule: OHIFVTKViewport</a:t>
            </a:r>
            <a:endParaRPr/>
          </a:p>
        </p:txBody>
      </p:sp>
      <p:pic>
        <p:nvPicPr>
          <p:cNvPr id="272" name="Google Shape;272;p41"/>
          <p:cNvPicPr preferRelativeResize="0"/>
          <p:nvPr/>
        </p:nvPicPr>
        <p:blipFill>
          <a:blip r:embed="rId4">
            <a:alphaModFix/>
          </a:blip>
          <a:stretch>
            <a:fillRect/>
          </a:stretch>
        </p:blipFill>
        <p:spPr>
          <a:xfrm>
            <a:off x="6317675" y="565150"/>
            <a:ext cx="1986059" cy="35670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Acknowledgments</a:t>
            </a:r>
            <a:endParaRPr/>
          </a:p>
        </p:txBody>
      </p:sp>
      <p:sp>
        <p:nvSpPr>
          <p:cNvPr id="68" name="Google Shape;68;p15"/>
          <p:cNvSpPr txBox="1"/>
          <p:nvPr>
            <p:ph idx="1" type="body"/>
          </p:nvPr>
        </p:nvSpPr>
        <p:spPr>
          <a:xfrm>
            <a:off x="278925" y="11361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Presented By: </a:t>
            </a:r>
            <a:endParaRPr/>
          </a:p>
          <a:p>
            <a:pPr indent="-317500" lvl="1" marL="914400" rtl="0" algn="l">
              <a:spcBef>
                <a:spcPts val="0"/>
              </a:spcBef>
              <a:spcAft>
                <a:spcPts val="0"/>
              </a:spcAft>
              <a:buSzPts val="1400"/>
              <a:buChar char="○"/>
            </a:pPr>
            <a:r>
              <a:rPr lang="en"/>
              <a:t>James A. Petts (OHIF)</a:t>
            </a:r>
            <a:br>
              <a:rPr lang="en"/>
            </a:br>
            <a:endParaRPr/>
          </a:p>
          <a:p>
            <a:pPr indent="-342900" lvl="0" marL="457200" rtl="0" algn="l">
              <a:spcBef>
                <a:spcPts val="0"/>
              </a:spcBef>
              <a:spcAft>
                <a:spcPts val="0"/>
              </a:spcAft>
              <a:buSzPts val="1800"/>
              <a:buChar char="●"/>
            </a:pPr>
            <a:r>
              <a:rPr lang="en"/>
              <a:t>Contributors:</a:t>
            </a:r>
            <a:endParaRPr/>
          </a:p>
          <a:p>
            <a:pPr indent="-317500" lvl="1" marL="914400" rtl="0" algn="l">
              <a:spcBef>
                <a:spcPts val="0"/>
              </a:spcBef>
              <a:spcAft>
                <a:spcPts val="0"/>
              </a:spcAft>
              <a:buSzPts val="1400"/>
              <a:buChar char="○"/>
            </a:pPr>
            <a:r>
              <a:rPr lang="en"/>
              <a:t>Forrest Li (Kitware)</a:t>
            </a:r>
            <a:endParaRPr/>
          </a:p>
          <a:p>
            <a:pPr indent="-317500" lvl="1" marL="914400" rtl="0" algn="l">
              <a:spcBef>
                <a:spcPts val="0"/>
              </a:spcBef>
              <a:spcAft>
                <a:spcPts val="0"/>
              </a:spcAft>
              <a:buSzPts val="1400"/>
              <a:buChar char="○"/>
            </a:pPr>
            <a:r>
              <a:rPr lang="en"/>
              <a:t>Trinity Urban (MGH and OHIF)</a:t>
            </a:r>
            <a:endParaRPr/>
          </a:p>
          <a:p>
            <a:pPr indent="-317500" lvl="1" marL="914400" rtl="0" algn="l">
              <a:spcBef>
                <a:spcPts val="0"/>
              </a:spcBef>
              <a:spcAft>
                <a:spcPts val="0"/>
              </a:spcAft>
              <a:buSzPts val="1400"/>
              <a:buChar char="○"/>
            </a:pPr>
            <a:r>
              <a:rPr lang="en"/>
              <a:t>Steve Pieper (Isomics)</a:t>
            </a:r>
            <a:endParaRPr/>
          </a:p>
          <a:p>
            <a:pPr indent="-317500" lvl="1" marL="914400" rtl="0" algn="l">
              <a:spcBef>
                <a:spcPts val="0"/>
              </a:spcBef>
              <a:spcAft>
                <a:spcPts val="0"/>
              </a:spcAft>
              <a:buSzPts val="1400"/>
              <a:buChar char="○"/>
            </a:pPr>
            <a:r>
              <a:rPr lang="en"/>
              <a:t>Erik Ziegler (OHIF)</a:t>
            </a:r>
            <a:endParaRPr/>
          </a:p>
          <a:p>
            <a:pPr indent="-317500" lvl="1" marL="914400" rtl="0" algn="l">
              <a:spcBef>
                <a:spcPts val="0"/>
              </a:spcBef>
              <a:spcAft>
                <a:spcPts val="0"/>
              </a:spcAft>
              <a:buSzPts val="1400"/>
              <a:buChar char="○"/>
            </a:pPr>
            <a:r>
              <a:rPr lang="en"/>
              <a:t>Gordon J. Harris (MGH and OHIF)</a:t>
            </a:r>
            <a:endParaRPr/>
          </a:p>
          <a:p>
            <a:pPr indent="-317500" lvl="1" marL="914400" rtl="0" algn="l">
              <a:spcBef>
                <a:spcPts val="0"/>
              </a:spcBef>
              <a:spcAft>
                <a:spcPts val="0"/>
              </a:spcAft>
              <a:buSzPts val="1400"/>
              <a:buChar char="○"/>
            </a:pPr>
            <a:r>
              <a:rPr lang="en"/>
              <a:t>James A. Petts (OHIF)</a:t>
            </a:r>
            <a:endParaRPr/>
          </a:p>
          <a:p>
            <a:pPr indent="-317500" lvl="1" marL="914400" rtl="0" algn="l">
              <a:spcBef>
                <a:spcPts val="0"/>
              </a:spcBef>
              <a:spcAft>
                <a:spcPts val="0"/>
              </a:spcAft>
              <a:buSzPts val="1400"/>
              <a:buChar char="○"/>
            </a:pPr>
            <a:r>
              <a:rPr lang="en"/>
              <a:t>Danny Brown (OHIF)</a:t>
            </a:r>
            <a:endParaRPr/>
          </a:p>
          <a:p>
            <a:pPr indent="-317500" lvl="1" marL="914400" rtl="0" algn="l">
              <a:spcBef>
                <a:spcPts val="0"/>
              </a:spcBef>
              <a:spcAft>
                <a:spcPts val="0"/>
              </a:spcAft>
              <a:buSzPts val="1400"/>
              <a:buChar char="○"/>
            </a:pPr>
            <a:r>
              <a:rPr lang="en"/>
              <a:t>Stephen Aylward (Kitware)</a:t>
            </a:r>
            <a:endParaRPr/>
          </a:p>
        </p:txBody>
      </p:sp>
      <p:pic>
        <p:nvPicPr>
          <p:cNvPr id="69" name="Google Shape;69;p15"/>
          <p:cNvPicPr preferRelativeResize="0"/>
          <p:nvPr/>
        </p:nvPicPr>
        <p:blipFill>
          <a:blip r:embed="rId3">
            <a:alphaModFix/>
          </a:blip>
          <a:stretch>
            <a:fillRect/>
          </a:stretch>
        </p:blipFill>
        <p:spPr>
          <a:xfrm>
            <a:off x="6508975" y="1307936"/>
            <a:ext cx="1878001" cy="482400"/>
          </a:xfrm>
          <a:prstGeom prst="rect">
            <a:avLst/>
          </a:prstGeom>
          <a:noFill/>
          <a:ln>
            <a:noFill/>
          </a:ln>
        </p:spPr>
      </p:pic>
      <p:pic>
        <p:nvPicPr>
          <p:cNvPr id="70" name="Google Shape;70;p15"/>
          <p:cNvPicPr preferRelativeResize="0"/>
          <p:nvPr/>
        </p:nvPicPr>
        <p:blipFill>
          <a:blip r:embed="rId4">
            <a:alphaModFix/>
          </a:blip>
          <a:stretch>
            <a:fillRect/>
          </a:stretch>
        </p:blipFill>
        <p:spPr>
          <a:xfrm>
            <a:off x="6508975" y="2537012"/>
            <a:ext cx="2217449" cy="614575"/>
          </a:xfrm>
          <a:prstGeom prst="rect">
            <a:avLst/>
          </a:prstGeom>
          <a:noFill/>
          <a:ln>
            <a:noFill/>
          </a:ln>
        </p:spPr>
      </p:pic>
      <p:pic>
        <p:nvPicPr>
          <p:cNvPr id="71" name="Google Shape;71;p15"/>
          <p:cNvPicPr preferRelativeResize="0"/>
          <p:nvPr/>
        </p:nvPicPr>
        <p:blipFill rotWithShape="1">
          <a:blip r:embed="rId5">
            <a:alphaModFix/>
          </a:blip>
          <a:srcRect b="32575" l="9548" r="9256" t="31006"/>
          <a:stretch/>
        </p:blipFill>
        <p:spPr>
          <a:xfrm>
            <a:off x="6508987" y="1932600"/>
            <a:ext cx="2060624" cy="462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idx="1" type="body"/>
          </p:nvPr>
        </p:nvSpPr>
        <p:spPr>
          <a:xfrm>
            <a:off x="0" y="1053750"/>
            <a:ext cx="4646100" cy="361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 the OHIF Viewer, volumes are represented by displaySets, which are collections of 2D frames fetched and decoded from a PACS or other backend source by </a:t>
            </a:r>
            <a:r>
              <a:rPr i="1" lang="en" sz="1400" u="sng">
                <a:solidFill>
                  <a:schemeClr val="hlink"/>
                </a:solidFill>
                <a:hlinkClick r:id="rId3"/>
              </a:rPr>
              <a:t>cornerstoneWADOImageLoader</a:t>
            </a:r>
            <a:r>
              <a:rPr lang="en" sz="1400"/>
              <a:t>.</a:t>
            </a:r>
            <a:r>
              <a:rPr lang="en" sz="1400"/>
              <a:t> These frames are decompressed in parallel using web workers.</a:t>
            </a:r>
            <a:endParaRPr sz="1400">
              <a:highlight>
                <a:srgbClr val="00FFFF"/>
              </a:highlight>
            </a:endParaRPr>
          </a:p>
          <a:p>
            <a:pPr indent="-317500" lvl="0" marL="457200" rtl="0" algn="l">
              <a:spcBef>
                <a:spcPts val="0"/>
              </a:spcBef>
              <a:spcAft>
                <a:spcPts val="0"/>
              </a:spcAft>
              <a:buSzPts val="1400"/>
              <a:buChar char="●"/>
            </a:pPr>
            <a:r>
              <a:rPr lang="en" sz="1400"/>
              <a:t>When a displaySet is opened in a VTK viewport these 2D images are progressively loaded into a vtkDataArray, cached, and displayed in the viewport.</a:t>
            </a:r>
            <a:endParaRPr sz="1400"/>
          </a:p>
          <a:p>
            <a:pPr indent="-317500" lvl="0" marL="457200" rtl="0" algn="l">
              <a:spcBef>
                <a:spcPts val="0"/>
              </a:spcBef>
              <a:spcAft>
                <a:spcPts val="0"/>
              </a:spcAft>
              <a:buSzPts val="1400"/>
              <a:buChar char="●"/>
            </a:pPr>
            <a:r>
              <a:rPr lang="en" sz="1400"/>
              <a:t>During loading appropriate scaling functions are applied as provided by the DICOM headers (e.g. Hounsfield Units for CT or Standard Uptake Value for PT).</a:t>
            </a:r>
            <a:endParaRPr sz="1400"/>
          </a:p>
        </p:txBody>
      </p:sp>
      <p:sp>
        <p:nvSpPr>
          <p:cNvPr id="278" name="Google Shape;278;p42"/>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OHIFVTKViewport</a:t>
            </a:r>
            <a:endParaRPr/>
          </a:p>
        </p:txBody>
      </p:sp>
      <p:pic>
        <p:nvPicPr>
          <p:cNvPr id="279" name="Google Shape;279;p42"/>
          <p:cNvPicPr preferRelativeResize="0"/>
          <p:nvPr/>
        </p:nvPicPr>
        <p:blipFill>
          <a:blip r:embed="rId4">
            <a:alphaModFix/>
          </a:blip>
          <a:stretch>
            <a:fillRect/>
          </a:stretch>
        </p:blipFill>
        <p:spPr>
          <a:xfrm>
            <a:off x="4722149" y="1053750"/>
            <a:ext cx="4269450" cy="2572974"/>
          </a:xfrm>
          <a:prstGeom prst="rect">
            <a:avLst/>
          </a:prstGeom>
          <a:noFill/>
          <a:ln>
            <a:noFill/>
          </a:ln>
        </p:spPr>
      </p:pic>
      <p:sp>
        <p:nvSpPr>
          <p:cNvPr id="280" name="Google Shape;280;p42"/>
          <p:cNvSpPr txBox="1"/>
          <p:nvPr/>
        </p:nvSpPr>
        <p:spPr>
          <a:xfrm>
            <a:off x="4738950" y="3715750"/>
            <a:ext cx="42528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In Progress Reconstruction</a:t>
            </a:r>
            <a:endParaRPr>
              <a:solidFill>
                <a:srgbClr val="66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idx="1" type="body"/>
          </p:nvPr>
        </p:nvSpPr>
        <p:spPr>
          <a:xfrm>
            <a:off x="0" y="1053750"/>
            <a:ext cx="4519200" cy="29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react-vtkjs-viewport contains two major elements:</a:t>
            </a:r>
            <a:endParaRPr sz="1400"/>
          </a:p>
          <a:p>
            <a:pPr indent="-317500" lvl="0" marL="457200" rtl="0" algn="l">
              <a:spcBef>
                <a:spcPts val="1600"/>
              </a:spcBef>
              <a:spcAft>
                <a:spcPts val="0"/>
              </a:spcAft>
              <a:buSzPts val="1400"/>
              <a:buChar char="●"/>
            </a:pPr>
            <a:r>
              <a:rPr i="1" lang="en" sz="1400"/>
              <a:t>View2D</a:t>
            </a:r>
            <a:r>
              <a:rPr lang="en" sz="1400"/>
              <a:t> and </a:t>
            </a:r>
            <a:r>
              <a:rPr i="1" lang="en" sz="1400"/>
              <a:t>View3D</a:t>
            </a:r>
            <a:r>
              <a:rPr lang="en" sz="1400"/>
              <a:t> React components.</a:t>
            </a:r>
            <a:endParaRPr sz="1400"/>
          </a:p>
          <a:p>
            <a:pPr indent="-317500" lvl="0" marL="457200" rtl="0" algn="l">
              <a:spcBef>
                <a:spcPts val="0"/>
              </a:spcBef>
              <a:spcAft>
                <a:spcPts val="0"/>
              </a:spcAft>
              <a:buSzPts val="1400"/>
              <a:buChar char="●"/>
            </a:pPr>
            <a:r>
              <a:rPr lang="en" sz="1400"/>
              <a:t>A set of maintained interactor styles and widgets.</a:t>
            </a:r>
            <a:endParaRPr sz="1400"/>
          </a:p>
          <a:p>
            <a:pPr indent="0" lvl="0" marL="0" rtl="0" algn="l">
              <a:spcBef>
                <a:spcPts val="1600"/>
              </a:spcBef>
              <a:spcAft>
                <a:spcPts val="0"/>
              </a:spcAft>
              <a:buNone/>
            </a:pPr>
            <a:r>
              <a:rPr lang="en" sz="1400"/>
              <a:t>The interactor styles and widgets are not deeply integrated with the viewport components, such that consumers of the library can choose which tools to attach, and to allow extensibility in the future.</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86" name="Google Shape;286;p43"/>
          <p:cNvSpPr txBox="1"/>
          <p:nvPr>
            <p:ph type="title"/>
          </p:nvPr>
        </p:nvSpPr>
        <p:spPr>
          <a:xfrm>
            <a:off x="345450" y="3551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react-vtkjs-viewport</a:t>
            </a:r>
            <a:endParaRPr/>
          </a:p>
        </p:txBody>
      </p:sp>
      <p:pic>
        <p:nvPicPr>
          <p:cNvPr id="287" name="Google Shape;287;p43"/>
          <p:cNvPicPr preferRelativeResize="0"/>
          <p:nvPr/>
        </p:nvPicPr>
        <p:blipFill>
          <a:blip r:embed="rId3">
            <a:alphaModFix/>
          </a:blip>
          <a:stretch>
            <a:fillRect/>
          </a:stretch>
        </p:blipFill>
        <p:spPr>
          <a:xfrm>
            <a:off x="4722150" y="1053750"/>
            <a:ext cx="4276167" cy="2572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idx="1" type="body"/>
          </p:nvPr>
        </p:nvSpPr>
        <p:spPr>
          <a:xfrm>
            <a:off x="0" y="1053750"/>
            <a:ext cx="4519200" cy="29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Apart</a:t>
            </a:r>
            <a:r>
              <a:rPr lang="en" sz="1400"/>
              <a:t> from state hydration, the OHIFVTKViewport just exposes an API for interacting with the </a:t>
            </a:r>
            <a:r>
              <a:rPr i="1" lang="en" sz="1400"/>
              <a:t>react-vtkjs-viewport</a:t>
            </a:r>
            <a:r>
              <a:rPr lang="en" sz="1400"/>
              <a:t> state via OHIF commands.</a:t>
            </a:r>
            <a:endParaRPr sz="1400"/>
          </a:p>
          <a:p>
            <a:pPr indent="0" lvl="0" marL="0" rtl="0" algn="l">
              <a:spcBef>
                <a:spcPts val="1600"/>
              </a:spcBef>
              <a:spcAft>
                <a:spcPts val="1600"/>
              </a:spcAft>
              <a:buNone/>
            </a:pPr>
            <a:r>
              <a:rPr lang="en" sz="1400"/>
              <a:t>As much functionality is pushed down to the </a:t>
            </a:r>
            <a:r>
              <a:rPr i="1" lang="en" sz="1400"/>
              <a:t>react-vtkjs-viewport</a:t>
            </a:r>
            <a:r>
              <a:rPr lang="en" sz="1400"/>
              <a:t> library as possible, so that it is reusable in applications other than the OHIF Viewer.</a:t>
            </a:r>
            <a:endParaRPr sz="1400"/>
          </a:p>
        </p:txBody>
      </p:sp>
      <p:sp>
        <p:nvSpPr>
          <p:cNvPr id="293" name="Google Shape;293;p44"/>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OHIFVTKViewport</a:t>
            </a:r>
            <a:endParaRPr/>
          </a:p>
        </p:txBody>
      </p:sp>
      <p:pic>
        <p:nvPicPr>
          <p:cNvPr id="294" name="Google Shape;294;p44"/>
          <p:cNvPicPr preferRelativeResize="0"/>
          <p:nvPr/>
        </p:nvPicPr>
        <p:blipFill>
          <a:blip r:embed="rId3">
            <a:alphaModFix/>
          </a:blip>
          <a:stretch>
            <a:fillRect/>
          </a:stretch>
        </p:blipFill>
        <p:spPr>
          <a:xfrm>
            <a:off x="4715575" y="1053750"/>
            <a:ext cx="4276167" cy="2572976"/>
          </a:xfrm>
          <a:prstGeom prst="rect">
            <a:avLst/>
          </a:prstGeom>
          <a:noFill/>
          <a:ln>
            <a:noFill/>
          </a:ln>
        </p:spPr>
      </p:pic>
      <p:sp>
        <p:nvSpPr>
          <p:cNvPr id="295" name="Google Shape;295;p44"/>
          <p:cNvSpPr txBox="1"/>
          <p:nvPr/>
        </p:nvSpPr>
        <p:spPr>
          <a:xfrm>
            <a:off x="4738950" y="3715750"/>
            <a:ext cx="42528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Completed</a:t>
            </a:r>
            <a:r>
              <a:rPr lang="en">
                <a:solidFill>
                  <a:srgbClr val="666666"/>
                </a:solidFill>
              </a:rPr>
              <a:t> Reconstruction</a:t>
            </a:r>
            <a:endParaRPr>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0" y="340375"/>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react-vtkjs-viewport</a:t>
            </a:r>
            <a:endParaRPr/>
          </a:p>
        </p:txBody>
      </p:sp>
      <p:sp>
        <p:nvSpPr>
          <p:cNvPr id="301" name="Google Shape;301;p45"/>
          <p:cNvSpPr txBox="1"/>
          <p:nvPr>
            <p:ph idx="1" type="body"/>
          </p:nvPr>
        </p:nvSpPr>
        <p:spPr>
          <a:xfrm>
            <a:off x="190500" y="1036625"/>
            <a:ext cx="4519200" cy="29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t>View2D</a:t>
            </a:r>
            <a:r>
              <a:rPr lang="en" sz="1400"/>
              <a:t>: </a:t>
            </a:r>
            <a:endParaRPr sz="1400"/>
          </a:p>
          <a:p>
            <a:pPr indent="-317500" lvl="0" marL="457200" rtl="0" algn="l">
              <a:spcBef>
                <a:spcPts val="1600"/>
              </a:spcBef>
              <a:spcAft>
                <a:spcPts val="0"/>
              </a:spcAft>
              <a:buSzPts val="1400"/>
              <a:buChar char="●"/>
            </a:pPr>
            <a:r>
              <a:rPr lang="en" sz="1400"/>
              <a:t>With this component w</a:t>
            </a:r>
            <a:r>
              <a:rPr lang="en" sz="1400"/>
              <a:t>e achieve both orthogonal and oblique MPR by putting the volume in the shader on the GPU and moving the camera through the volume using a small clipping range.</a:t>
            </a:r>
            <a:endParaRPr sz="1400"/>
          </a:p>
          <a:p>
            <a:pPr indent="-317500" lvl="0" marL="457200" rtl="0" algn="l">
              <a:spcBef>
                <a:spcPts val="0"/>
              </a:spcBef>
              <a:spcAft>
                <a:spcPts val="0"/>
              </a:spcAft>
              <a:buSzPts val="1400"/>
              <a:buChar char="●"/>
            </a:pPr>
            <a:r>
              <a:rPr lang="en" sz="1400"/>
              <a:t>We can achieve MIP by increasing the slab thickness being sampled and rendering each pixel with the maximum value in the line of sight.</a:t>
            </a:r>
            <a:endParaRPr sz="1400"/>
          </a:p>
          <a:p>
            <a:pPr indent="0" lvl="0" marL="0" rtl="0" algn="l">
              <a:spcBef>
                <a:spcPts val="1600"/>
              </a:spcBef>
              <a:spcAft>
                <a:spcPts val="0"/>
              </a:spcAft>
              <a:buNone/>
            </a:pPr>
            <a:r>
              <a:rPr i="1" lang="en" sz="1400"/>
              <a:t>View3D</a:t>
            </a:r>
            <a:r>
              <a:rPr lang="en" sz="1400"/>
              <a:t>:</a:t>
            </a:r>
            <a:endParaRPr sz="1400"/>
          </a:p>
          <a:p>
            <a:pPr indent="-317500" lvl="0" marL="457200" rtl="0" algn="l">
              <a:spcBef>
                <a:spcPts val="1600"/>
              </a:spcBef>
              <a:spcAft>
                <a:spcPts val="0"/>
              </a:spcAft>
              <a:buSzPts val="1400"/>
              <a:buChar char="●"/>
            </a:pPr>
            <a:r>
              <a:rPr lang="en" sz="1400"/>
              <a:t>With this component we use volume rendering to produce 3D visualizations of the volume.</a:t>
            </a:r>
            <a:endParaRPr sz="1400"/>
          </a:p>
        </p:txBody>
      </p:sp>
      <p:pic>
        <p:nvPicPr>
          <p:cNvPr id="302" name="Google Shape;302;p45"/>
          <p:cNvPicPr preferRelativeResize="0"/>
          <p:nvPr/>
        </p:nvPicPr>
        <p:blipFill>
          <a:blip r:embed="rId3">
            <a:alphaModFix/>
          </a:blip>
          <a:stretch>
            <a:fillRect/>
          </a:stretch>
        </p:blipFill>
        <p:spPr>
          <a:xfrm>
            <a:off x="5518300" y="382727"/>
            <a:ext cx="3146499" cy="1893248"/>
          </a:xfrm>
          <a:prstGeom prst="rect">
            <a:avLst/>
          </a:prstGeom>
          <a:noFill/>
          <a:ln>
            <a:noFill/>
          </a:ln>
        </p:spPr>
      </p:pic>
      <p:pic>
        <p:nvPicPr>
          <p:cNvPr id="303" name="Google Shape;303;p45"/>
          <p:cNvPicPr preferRelativeResize="0"/>
          <p:nvPr/>
        </p:nvPicPr>
        <p:blipFill>
          <a:blip r:embed="rId4">
            <a:alphaModFix/>
          </a:blip>
          <a:stretch>
            <a:fillRect/>
          </a:stretch>
        </p:blipFill>
        <p:spPr>
          <a:xfrm>
            <a:off x="5660125" y="2343150"/>
            <a:ext cx="3146500" cy="187609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0" y="340375"/>
            <a:ext cx="546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Interactor Styles and Widgets</a:t>
            </a:r>
            <a:endParaRPr/>
          </a:p>
        </p:txBody>
      </p:sp>
      <p:sp>
        <p:nvSpPr>
          <p:cNvPr id="309" name="Google Shape;309;p46"/>
          <p:cNvSpPr txBox="1"/>
          <p:nvPr>
            <p:ph idx="1" type="body"/>
          </p:nvPr>
        </p:nvSpPr>
        <p:spPr>
          <a:xfrm>
            <a:off x="0" y="913075"/>
            <a:ext cx="4752000" cy="34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a:t>
            </a:r>
            <a:r>
              <a:rPr i="1" lang="en" sz="1400"/>
              <a:t>react-vtkjs-viewport</a:t>
            </a:r>
            <a:r>
              <a:rPr lang="en" sz="1400"/>
              <a:t> the following are exposed:</a:t>
            </a:r>
            <a:endParaRPr sz="1400"/>
          </a:p>
          <a:p>
            <a:pPr indent="-317500" lvl="0" marL="457200" rtl="0" algn="l">
              <a:spcBef>
                <a:spcPts val="1600"/>
              </a:spcBef>
              <a:spcAft>
                <a:spcPts val="0"/>
              </a:spcAft>
              <a:buSzPts val="1400"/>
              <a:buChar char="●"/>
            </a:pPr>
            <a:r>
              <a:rPr lang="en" sz="1400"/>
              <a:t>An SVG crosshair widget.</a:t>
            </a:r>
            <a:endParaRPr sz="1400"/>
          </a:p>
          <a:p>
            <a:pPr indent="-317500" lvl="0" marL="457200" rtl="0" algn="l">
              <a:spcBef>
                <a:spcPts val="0"/>
              </a:spcBef>
              <a:spcAft>
                <a:spcPts val="0"/>
              </a:spcAft>
              <a:buSzPts val="1400"/>
              <a:buChar char="●"/>
            </a:pPr>
            <a:r>
              <a:rPr lang="en" sz="1400"/>
              <a:t>A wwwc interaction style for window/level.</a:t>
            </a:r>
            <a:endParaRPr sz="1400"/>
          </a:p>
          <a:p>
            <a:pPr indent="-317500" lvl="0" marL="457200" rtl="0" algn="l">
              <a:spcBef>
                <a:spcPts val="0"/>
              </a:spcBef>
              <a:spcAft>
                <a:spcPts val="0"/>
              </a:spcAft>
              <a:buSzPts val="1400"/>
              <a:buChar char="●"/>
            </a:pPr>
            <a:r>
              <a:rPr lang="en" sz="1400"/>
              <a:t>A rotate interaction style.</a:t>
            </a:r>
            <a:endParaRPr sz="1400"/>
          </a:p>
          <a:p>
            <a:pPr indent="-317500" lvl="0" marL="457200" rtl="0" algn="l">
              <a:spcBef>
                <a:spcPts val="0"/>
              </a:spcBef>
              <a:spcAft>
                <a:spcPts val="0"/>
              </a:spcAft>
              <a:buSzPts val="1400"/>
              <a:buChar char="●"/>
            </a:pPr>
            <a:r>
              <a:rPr lang="en" sz="1400"/>
              <a:t>An MPR slice interaction style.</a:t>
            </a:r>
            <a:endParaRPr sz="1400"/>
          </a:p>
          <a:p>
            <a:pPr indent="0" lvl="0" marL="0" rtl="0" algn="l">
              <a:spcBef>
                <a:spcPts val="1600"/>
              </a:spcBef>
              <a:spcAft>
                <a:spcPts val="0"/>
              </a:spcAft>
              <a:buNone/>
            </a:pPr>
            <a:r>
              <a:rPr lang="en" sz="1400"/>
              <a:t>We use these in OHIF to implement:</a:t>
            </a:r>
            <a:endParaRPr sz="1400"/>
          </a:p>
          <a:p>
            <a:pPr indent="-317500" lvl="0" marL="457200" rtl="0" algn="l">
              <a:spcBef>
                <a:spcPts val="1600"/>
              </a:spcBef>
              <a:spcAft>
                <a:spcPts val="0"/>
              </a:spcAft>
              <a:buSzPts val="1400"/>
              <a:buChar char="●"/>
            </a:pPr>
            <a:r>
              <a:rPr lang="en" sz="1400"/>
              <a:t>2D MPR</a:t>
            </a:r>
            <a:endParaRPr sz="1400"/>
          </a:p>
          <a:p>
            <a:pPr indent="-317500" lvl="0" marL="457200" rtl="0" algn="l">
              <a:spcBef>
                <a:spcPts val="0"/>
              </a:spcBef>
              <a:spcAft>
                <a:spcPts val="0"/>
              </a:spcAft>
              <a:buSzPts val="1400"/>
              <a:buChar char="●"/>
            </a:pPr>
            <a:r>
              <a:rPr lang="en" sz="1400"/>
              <a:t>Slab projection:</a:t>
            </a:r>
            <a:endParaRPr sz="1400"/>
          </a:p>
          <a:p>
            <a:pPr indent="-317500" lvl="1" marL="914400" rtl="0" algn="l">
              <a:spcBef>
                <a:spcPts val="0"/>
              </a:spcBef>
              <a:spcAft>
                <a:spcPts val="0"/>
              </a:spcAft>
              <a:buSzPts val="1400"/>
              <a:buChar char="○"/>
            </a:pPr>
            <a:r>
              <a:rPr lang="en"/>
              <a:t>Maximum Intensity Projection (MIP)</a:t>
            </a:r>
            <a:endParaRPr/>
          </a:p>
          <a:p>
            <a:pPr indent="-317500" lvl="1" marL="914400" rtl="0" algn="l">
              <a:spcBef>
                <a:spcPts val="0"/>
              </a:spcBef>
              <a:spcAft>
                <a:spcPts val="0"/>
              </a:spcAft>
              <a:buSzPts val="1400"/>
              <a:buChar char="○"/>
            </a:pPr>
            <a:r>
              <a:rPr lang="en"/>
              <a:t>Minimum IP</a:t>
            </a:r>
            <a:endParaRPr/>
          </a:p>
          <a:p>
            <a:pPr indent="-317500" lvl="1" marL="914400" rtl="0" algn="l">
              <a:spcBef>
                <a:spcPts val="0"/>
              </a:spcBef>
              <a:spcAft>
                <a:spcPts val="0"/>
              </a:spcAft>
              <a:buSzPts val="1400"/>
              <a:buChar char="○"/>
            </a:pPr>
            <a:r>
              <a:rPr lang="en"/>
              <a:t>Average IP</a:t>
            </a:r>
            <a:endParaRPr sz="1400"/>
          </a:p>
        </p:txBody>
      </p:sp>
      <p:pic>
        <p:nvPicPr>
          <p:cNvPr id="310" name="Google Shape;310;p46"/>
          <p:cNvPicPr preferRelativeResize="0"/>
          <p:nvPr/>
        </p:nvPicPr>
        <p:blipFill>
          <a:blip r:embed="rId3">
            <a:alphaModFix/>
          </a:blip>
          <a:stretch>
            <a:fillRect/>
          </a:stretch>
        </p:blipFill>
        <p:spPr>
          <a:xfrm>
            <a:off x="4910600" y="1366950"/>
            <a:ext cx="4169315" cy="22877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0" y="340375"/>
            <a:ext cx="496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for VTK.js in OHIF</a:t>
            </a:r>
            <a:endParaRPr/>
          </a:p>
        </p:txBody>
      </p:sp>
      <p:sp>
        <p:nvSpPr>
          <p:cNvPr id="316" name="Google Shape;316;p47"/>
          <p:cNvSpPr txBox="1"/>
          <p:nvPr>
            <p:ph idx="1" type="body"/>
          </p:nvPr>
        </p:nvSpPr>
        <p:spPr>
          <a:xfrm>
            <a:off x="0" y="913075"/>
            <a:ext cx="4376700" cy="34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VTK extension is the primary injection point for extending VTK.js functionality in OHIF.</a:t>
            </a:r>
            <a:endParaRPr sz="1400"/>
          </a:p>
          <a:p>
            <a:pPr indent="0" lvl="0" marL="0" rtl="0" algn="l">
              <a:spcBef>
                <a:spcPts val="1600"/>
              </a:spcBef>
              <a:spcAft>
                <a:spcPts val="0"/>
              </a:spcAft>
              <a:buNone/>
            </a:pPr>
            <a:r>
              <a:rPr lang="en" sz="1400"/>
              <a:t>After reviewing the extension structure we can now see that a new interactor style or widget can be injected by:</a:t>
            </a:r>
            <a:endParaRPr sz="1400"/>
          </a:p>
          <a:p>
            <a:pPr indent="-317500" lvl="0" marL="457200" rtl="0" algn="l">
              <a:spcBef>
                <a:spcPts val="1600"/>
              </a:spcBef>
              <a:spcAft>
                <a:spcPts val="0"/>
              </a:spcAft>
              <a:buSzPts val="1400"/>
              <a:buChar char="●"/>
            </a:pPr>
            <a:r>
              <a:rPr lang="en" sz="1400"/>
              <a:t>Defining a </a:t>
            </a:r>
            <a:r>
              <a:rPr i="1" lang="en" sz="1400"/>
              <a:t>toolbarModule</a:t>
            </a:r>
            <a:r>
              <a:rPr lang="en" sz="1400"/>
              <a:t> definition.</a:t>
            </a:r>
            <a:endParaRPr sz="1400"/>
          </a:p>
          <a:p>
            <a:pPr indent="-317500" lvl="0" marL="457200" rtl="0" algn="l">
              <a:spcBef>
                <a:spcPts val="0"/>
              </a:spcBef>
              <a:spcAft>
                <a:spcPts val="0"/>
              </a:spcAft>
              <a:buSzPts val="1400"/>
              <a:buChar char="●"/>
            </a:pPr>
            <a:r>
              <a:rPr lang="en" sz="1400"/>
              <a:t>Defining a </a:t>
            </a:r>
            <a:r>
              <a:rPr i="1" lang="en" sz="1400"/>
              <a:t>command</a:t>
            </a:r>
            <a:r>
              <a:rPr lang="en" sz="1400"/>
              <a:t> in the commandModule which changes the active interactorStyle or widget.</a:t>
            </a:r>
            <a:endParaRPr sz="1400"/>
          </a:p>
          <a:p>
            <a:pPr indent="0" lvl="0" marL="0" rtl="0" algn="l">
              <a:spcBef>
                <a:spcPts val="1600"/>
              </a:spcBef>
              <a:spcAft>
                <a:spcPts val="1600"/>
              </a:spcAft>
              <a:buNone/>
            </a:pPr>
            <a:r>
              <a:rPr lang="en" sz="1400"/>
              <a:t>Check the </a:t>
            </a:r>
            <a:r>
              <a:rPr i="1" lang="en" sz="1400"/>
              <a:t>react-vtkjs-viewport</a:t>
            </a:r>
            <a:r>
              <a:rPr lang="en" sz="1400"/>
              <a:t> interactor styles and widgets for example </a:t>
            </a:r>
            <a:r>
              <a:rPr lang="en" sz="1400"/>
              <a:t>implementations</a:t>
            </a:r>
            <a:r>
              <a:rPr lang="en" sz="1400"/>
              <a:t>.</a:t>
            </a:r>
            <a:endParaRPr sz="1400"/>
          </a:p>
        </p:txBody>
      </p:sp>
      <p:pic>
        <p:nvPicPr>
          <p:cNvPr id="317" name="Google Shape;317;p47"/>
          <p:cNvPicPr preferRelativeResize="0"/>
          <p:nvPr/>
        </p:nvPicPr>
        <p:blipFill>
          <a:blip r:embed="rId3">
            <a:alphaModFix/>
          </a:blip>
          <a:stretch>
            <a:fillRect/>
          </a:stretch>
        </p:blipFill>
        <p:spPr>
          <a:xfrm>
            <a:off x="4910600" y="1366950"/>
            <a:ext cx="4169315" cy="22877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0" y="340375"/>
            <a:ext cx="496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for VTK.js in OHIF</a:t>
            </a:r>
            <a:endParaRPr/>
          </a:p>
        </p:txBody>
      </p:sp>
      <p:sp>
        <p:nvSpPr>
          <p:cNvPr id="323" name="Google Shape;323;p48"/>
          <p:cNvSpPr txBox="1"/>
          <p:nvPr>
            <p:ph idx="1" type="body"/>
          </p:nvPr>
        </p:nvSpPr>
        <p:spPr>
          <a:xfrm>
            <a:off x="0" y="913075"/>
            <a:ext cx="4376700" cy="34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Using </a:t>
            </a:r>
            <a:r>
              <a:rPr i="1" lang="en" sz="1400"/>
              <a:t>commands</a:t>
            </a:r>
            <a:r>
              <a:rPr lang="en" sz="1400"/>
              <a:t> is also a great place to start injecting more complex VTK functionality into OHIF.</a:t>
            </a:r>
            <a:endParaRPr sz="1400"/>
          </a:p>
          <a:p>
            <a:pPr indent="0" lvl="0" marL="0" rtl="0" algn="l">
              <a:spcBef>
                <a:spcPts val="1600"/>
              </a:spcBef>
              <a:spcAft>
                <a:spcPts val="1600"/>
              </a:spcAft>
              <a:buNone/>
            </a:pPr>
            <a:r>
              <a:rPr lang="en" sz="1400"/>
              <a:t>For example you may want to have a button which opens a side panel component which provides custom UI that allows the user to define the parameters for an auto segmentation routine, or apply some filtering process to the dataset and display this in the VTK.js viewport.</a:t>
            </a:r>
            <a:endParaRPr sz="1400"/>
          </a:p>
        </p:txBody>
      </p:sp>
      <p:pic>
        <p:nvPicPr>
          <p:cNvPr id="324" name="Google Shape;324;p48"/>
          <p:cNvPicPr preferRelativeResize="0"/>
          <p:nvPr/>
        </p:nvPicPr>
        <p:blipFill>
          <a:blip r:embed="rId3">
            <a:alphaModFix/>
          </a:blip>
          <a:stretch>
            <a:fillRect/>
          </a:stretch>
        </p:blipFill>
        <p:spPr>
          <a:xfrm>
            <a:off x="4910600" y="1366950"/>
            <a:ext cx="4169315" cy="22877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0" y="340375"/>
            <a:ext cx="496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for VTK.js in OHIF</a:t>
            </a:r>
            <a:endParaRPr/>
          </a:p>
        </p:txBody>
      </p:sp>
      <p:sp>
        <p:nvSpPr>
          <p:cNvPr id="330" name="Google Shape;330;p49"/>
          <p:cNvSpPr txBox="1"/>
          <p:nvPr>
            <p:ph idx="1" type="body"/>
          </p:nvPr>
        </p:nvSpPr>
        <p:spPr>
          <a:xfrm>
            <a:off x="293400" y="1366950"/>
            <a:ext cx="4376700" cy="140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If you wish to make changes to how the viewport itself operates (e.g. projection method, improvements to how sample distance is calculated, etc), this is best done within </a:t>
            </a:r>
            <a:r>
              <a:rPr i="1" lang="en" sz="1400"/>
              <a:t>react-vtkjs-viewport</a:t>
            </a:r>
            <a:r>
              <a:rPr lang="en" sz="1400"/>
              <a:t> library, or perhaps even VTK.js itself.</a:t>
            </a:r>
            <a:endParaRPr sz="1400"/>
          </a:p>
        </p:txBody>
      </p:sp>
      <p:pic>
        <p:nvPicPr>
          <p:cNvPr id="331" name="Google Shape;331;p49"/>
          <p:cNvPicPr preferRelativeResize="0"/>
          <p:nvPr/>
        </p:nvPicPr>
        <p:blipFill>
          <a:blip r:embed="rId3">
            <a:alphaModFix/>
          </a:blip>
          <a:stretch>
            <a:fillRect/>
          </a:stretch>
        </p:blipFill>
        <p:spPr>
          <a:xfrm>
            <a:off x="4910600" y="1366950"/>
            <a:ext cx="4169315" cy="22877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0" y="340375"/>
            <a:ext cx="496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Future Functionality</a:t>
            </a:r>
            <a:endParaRPr/>
          </a:p>
        </p:txBody>
      </p:sp>
      <p:sp>
        <p:nvSpPr>
          <p:cNvPr id="337" name="Google Shape;337;p50"/>
          <p:cNvSpPr txBox="1"/>
          <p:nvPr>
            <p:ph idx="1" type="body"/>
          </p:nvPr>
        </p:nvSpPr>
        <p:spPr>
          <a:xfrm>
            <a:off x="532975" y="1047750"/>
            <a:ext cx="6858000" cy="36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react-vtkjs-viewport and its integration into OHIF has opened up lots of interesting </a:t>
            </a:r>
            <a:r>
              <a:rPr lang="en" sz="1400"/>
              <a:t>possibilities</a:t>
            </a:r>
            <a:r>
              <a:rPr lang="en" sz="1400"/>
              <a:t>. On the list to be implemented:</a:t>
            </a:r>
            <a:endParaRPr sz="1400"/>
          </a:p>
          <a:p>
            <a:pPr indent="-317500" lvl="0" marL="457200" rtl="0" algn="l">
              <a:spcBef>
                <a:spcPts val="1600"/>
              </a:spcBef>
              <a:spcAft>
                <a:spcPts val="0"/>
              </a:spcAft>
              <a:buSzPts val="1400"/>
              <a:buChar char="●"/>
            </a:pPr>
            <a:r>
              <a:rPr lang="en" sz="1400"/>
              <a:t>Multi volume. e.g. PET/CT fusion </a:t>
            </a:r>
            <a:r>
              <a:rPr lang="en" sz="1400"/>
              <a:t>(Proof of Concept)</a:t>
            </a:r>
            <a:endParaRPr sz="1400"/>
          </a:p>
          <a:p>
            <a:pPr indent="-317500" lvl="0" marL="457200" rtl="0" algn="l">
              <a:spcBef>
                <a:spcPts val="0"/>
              </a:spcBef>
              <a:spcAft>
                <a:spcPts val="0"/>
              </a:spcAft>
              <a:buSzPts val="1400"/>
              <a:buChar char="●"/>
            </a:pPr>
            <a:r>
              <a:rPr lang="en" sz="1400"/>
              <a:t>Volume rendering within OHIF.</a:t>
            </a:r>
            <a:endParaRPr sz="1400"/>
          </a:p>
          <a:p>
            <a:pPr indent="-317500" lvl="0" marL="457200" rtl="0" algn="l">
              <a:spcBef>
                <a:spcPts val="0"/>
              </a:spcBef>
              <a:spcAft>
                <a:spcPts val="0"/>
              </a:spcAft>
              <a:buSzPts val="1400"/>
              <a:buChar char="●"/>
            </a:pPr>
            <a:r>
              <a:rPr lang="en" sz="1400"/>
              <a:t>Surface rendering, e.g. OBJ in DICOM</a:t>
            </a:r>
            <a:endParaRPr sz="1400"/>
          </a:p>
          <a:p>
            <a:pPr indent="-317500" lvl="0" marL="457200" rtl="0" algn="l">
              <a:spcBef>
                <a:spcPts val="0"/>
              </a:spcBef>
              <a:spcAft>
                <a:spcPts val="0"/>
              </a:spcAft>
              <a:buSzPts val="1400"/>
              <a:buChar char="●"/>
            </a:pPr>
            <a:r>
              <a:rPr lang="en" sz="1400"/>
              <a:t>A SVG tools framework for tools like:</a:t>
            </a:r>
            <a:endParaRPr sz="1400"/>
          </a:p>
          <a:p>
            <a:pPr indent="-317500" lvl="1" marL="914400" rtl="0" algn="l">
              <a:spcBef>
                <a:spcPts val="0"/>
              </a:spcBef>
              <a:spcAft>
                <a:spcPts val="0"/>
              </a:spcAft>
              <a:buSzPts val="1400"/>
              <a:buChar char="○"/>
            </a:pPr>
            <a:r>
              <a:rPr lang="en"/>
              <a:t>Draw a freehand line region and get the SUV.</a:t>
            </a:r>
            <a:endParaRPr/>
          </a:p>
          <a:p>
            <a:pPr indent="-317500" lvl="1" marL="914400" rtl="0" algn="l">
              <a:spcBef>
                <a:spcPts val="0"/>
              </a:spcBef>
              <a:spcAft>
                <a:spcPts val="0"/>
              </a:spcAft>
              <a:buSzPts val="1400"/>
              <a:buChar char="○"/>
            </a:pPr>
            <a:r>
              <a:rPr lang="en"/>
              <a:t>Interactive reference lines (</a:t>
            </a:r>
            <a:r>
              <a:rPr lang="en" u="sng">
                <a:solidFill>
                  <a:schemeClr val="hlink"/>
                </a:solidFill>
                <a:hlinkClick r:id="rId3"/>
              </a:rPr>
              <a:t>Example in Vue.js</a:t>
            </a:r>
            <a:r>
              <a:rPr lang="en"/>
              <a:t>)</a:t>
            </a:r>
            <a:endParaRPr/>
          </a:p>
          <a:p>
            <a:pPr indent="-317500" lvl="0" marL="457200" rtl="0" algn="l">
              <a:spcBef>
                <a:spcPts val="0"/>
              </a:spcBef>
              <a:spcAft>
                <a:spcPts val="0"/>
              </a:spcAft>
              <a:buSzPts val="1400"/>
              <a:buChar char="●"/>
            </a:pPr>
            <a:r>
              <a:rPr lang="en" sz="1400"/>
              <a:t>Segmentation display (</a:t>
            </a:r>
            <a:r>
              <a:rPr lang="en" sz="1400" u="sng">
                <a:solidFill>
                  <a:schemeClr val="hlink"/>
                </a:solidFill>
                <a:hlinkClick r:id="rId4"/>
              </a:rPr>
              <a:t>Proof of Concept</a:t>
            </a:r>
            <a:r>
              <a:rPr lang="en" sz="1400"/>
              <a:t>)</a:t>
            </a:r>
            <a:endParaRPr sz="1400"/>
          </a:p>
          <a:p>
            <a:pPr indent="-317500" lvl="0" marL="457200" rtl="0" algn="l">
              <a:spcBef>
                <a:spcPts val="0"/>
              </a:spcBef>
              <a:spcAft>
                <a:spcPts val="0"/>
              </a:spcAft>
              <a:buSzPts val="1400"/>
              <a:buChar char="●"/>
            </a:pPr>
            <a:r>
              <a:rPr lang="en" sz="1400"/>
              <a:t>Live synchronisation of segmentation data between cornerstone and VTK viewports. (</a:t>
            </a:r>
            <a:r>
              <a:rPr lang="en" sz="1400" u="sng">
                <a:solidFill>
                  <a:schemeClr val="hlink"/>
                </a:solidFill>
                <a:hlinkClick r:id="rId5"/>
              </a:rPr>
              <a:t>Proof of Concept</a:t>
            </a:r>
            <a:r>
              <a:rPr lang="en" sz="1400"/>
              <a:t>)</a:t>
            </a:r>
            <a:endParaRPr sz="1400"/>
          </a:p>
          <a:p>
            <a:pPr indent="-317500" lvl="0" marL="457200" rtl="0" algn="l">
              <a:spcBef>
                <a:spcPts val="0"/>
              </a:spcBef>
              <a:spcAft>
                <a:spcPts val="0"/>
              </a:spcAft>
              <a:buSzPts val="1400"/>
              <a:buChar char="●"/>
            </a:pPr>
            <a:r>
              <a:rPr lang="en" sz="1400"/>
              <a:t>Parametric maps.</a:t>
            </a:r>
            <a:endParaRPr sz="1400"/>
          </a:p>
          <a:p>
            <a:pPr indent="-317500" lvl="0" marL="457200" rtl="0" algn="l">
              <a:spcBef>
                <a:spcPts val="0"/>
              </a:spcBef>
              <a:spcAft>
                <a:spcPts val="0"/>
              </a:spcAft>
              <a:buSzPts val="1400"/>
              <a:buChar char="●"/>
            </a:pPr>
            <a:r>
              <a:rPr lang="en" sz="1400"/>
              <a:t>RTSTRUCT support.</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ph type="title"/>
          </p:nvPr>
        </p:nvSpPr>
        <p:spPr>
          <a:xfrm>
            <a:off x="0" y="340375"/>
            <a:ext cx="496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a:t>
            </a:r>
            <a:r>
              <a:rPr lang="en"/>
              <a:t> Future Functionality</a:t>
            </a:r>
            <a:endParaRPr/>
          </a:p>
        </p:txBody>
      </p:sp>
      <p:sp>
        <p:nvSpPr>
          <p:cNvPr id="343" name="Google Shape;343;p51"/>
          <p:cNvSpPr txBox="1"/>
          <p:nvPr>
            <p:ph idx="1" type="body"/>
          </p:nvPr>
        </p:nvSpPr>
        <p:spPr>
          <a:xfrm>
            <a:off x="52800" y="1993975"/>
            <a:ext cx="4857900" cy="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a:t>
            </a:r>
            <a:r>
              <a:rPr lang="en" sz="1400"/>
              <a:t>t the time of reading perhaps some new features have already made it live. </a:t>
            </a:r>
            <a:r>
              <a:rPr lang="en" sz="1400" u="sng">
                <a:solidFill>
                  <a:schemeClr val="hlink"/>
                </a:solidFill>
                <a:hlinkClick r:id="rId3"/>
              </a:rPr>
              <a:t>viewer.ohif.org</a:t>
            </a:r>
            <a:r>
              <a:rPr lang="en" sz="1400"/>
              <a:t> for a demo of the currently available features!</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44" name="Google Shape;344;p51"/>
          <p:cNvPicPr preferRelativeResize="0"/>
          <p:nvPr/>
        </p:nvPicPr>
        <p:blipFill>
          <a:blip r:embed="rId4">
            <a:alphaModFix/>
          </a:blip>
          <a:stretch>
            <a:fillRect/>
          </a:stretch>
        </p:blipFill>
        <p:spPr>
          <a:xfrm>
            <a:off x="4699250" y="1279600"/>
            <a:ext cx="4023400" cy="2398950"/>
          </a:xfrm>
          <a:prstGeom prst="rect">
            <a:avLst/>
          </a:prstGeom>
          <a:noFill/>
          <a:ln>
            <a:noFill/>
          </a:ln>
        </p:spPr>
      </p:pic>
      <p:sp>
        <p:nvSpPr>
          <p:cNvPr id="345" name="Google Shape;345;p51"/>
          <p:cNvSpPr txBox="1"/>
          <p:nvPr/>
        </p:nvSpPr>
        <p:spPr>
          <a:xfrm>
            <a:off x="2177625" y="27452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https://viewer.ohif.org/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Funding Sources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VTK.js / Kitware</a:t>
            </a:r>
            <a:endParaRPr/>
          </a:p>
          <a:p>
            <a:pPr indent="-317500" lvl="1" marL="914400" rtl="0" algn="l">
              <a:spcBef>
                <a:spcPts val="0"/>
              </a:spcBef>
              <a:spcAft>
                <a:spcPts val="0"/>
              </a:spcAft>
              <a:buSzPts val="1400"/>
              <a:buChar char="○"/>
            </a:pPr>
            <a:r>
              <a:rPr lang="en"/>
              <a:t>NIH NINDS R44NS081792</a:t>
            </a:r>
            <a:endParaRPr/>
          </a:p>
          <a:p>
            <a:pPr indent="-317500" lvl="1" marL="914400" rtl="0" algn="l">
              <a:spcBef>
                <a:spcPts val="0"/>
              </a:spcBef>
              <a:spcAft>
                <a:spcPts val="0"/>
              </a:spcAft>
              <a:buSzPts val="1400"/>
              <a:buChar char="○"/>
            </a:pPr>
            <a:r>
              <a:rPr lang="en"/>
              <a:t>NIH NINDS R42NS086295</a:t>
            </a:r>
            <a:endParaRPr/>
          </a:p>
          <a:p>
            <a:pPr indent="-317500" lvl="1" marL="914400" rtl="0" algn="l">
              <a:spcBef>
                <a:spcPts val="0"/>
              </a:spcBef>
              <a:spcAft>
                <a:spcPts val="0"/>
              </a:spcAft>
              <a:buSzPts val="1400"/>
              <a:buChar char="○"/>
            </a:pPr>
            <a:r>
              <a:rPr lang="en"/>
              <a:t>NIH NIBIB and NIGMS R01EB021396</a:t>
            </a:r>
            <a:endParaRPr/>
          </a:p>
          <a:p>
            <a:pPr indent="-317500" lvl="1" marL="914400" rtl="0" algn="l">
              <a:spcBef>
                <a:spcPts val="0"/>
              </a:spcBef>
              <a:spcAft>
                <a:spcPts val="0"/>
              </a:spcAft>
              <a:buSzPts val="1400"/>
              <a:buChar char="○"/>
            </a:pPr>
            <a:r>
              <a:rPr lang="en"/>
              <a:t>NIH NIBIB R01EB014955</a:t>
            </a:r>
            <a:endParaRPr/>
          </a:p>
          <a:p>
            <a:pPr indent="-342900" lvl="0" marL="457200" rtl="0" algn="l">
              <a:spcBef>
                <a:spcPts val="0"/>
              </a:spcBef>
              <a:spcAft>
                <a:spcPts val="0"/>
              </a:spcAft>
              <a:buSzPts val="1800"/>
              <a:buChar char="●"/>
            </a:pPr>
            <a:r>
              <a:rPr lang="en"/>
              <a:t>Isomics</a:t>
            </a:r>
            <a:endParaRPr/>
          </a:p>
          <a:p>
            <a:pPr indent="-317500" lvl="1" marL="914400" rtl="0" algn="l">
              <a:spcBef>
                <a:spcPts val="0"/>
              </a:spcBef>
              <a:spcAft>
                <a:spcPts val="0"/>
              </a:spcAft>
              <a:buSzPts val="1400"/>
              <a:buChar char="○"/>
            </a:pPr>
            <a:r>
              <a:rPr lang="en"/>
              <a:t>NIH P41 EB015902</a:t>
            </a:r>
            <a:endParaRPr/>
          </a:p>
          <a:p>
            <a:pPr indent="-317500" lvl="1" marL="914400" rtl="0" algn="l">
              <a:spcBef>
                <a:spcPts val="0"/>
              </a:spcBef>
              <a:spcAft>
                <a:spcPts val="0"/>
              </a:spcAft>
              <a:buSzPts val="1400"/>
              <a:buChar char="○"/>
            </a:pPr>
            <a:r>
              <a:rPr lang="en"/>
              <a:t>Contract number 19X037Q from Leidos Biomedical Research under Task Order HHSN26100071 from NCI (NCI Imaging Data Commons)</a:t>
            </a:r>
            <a:endParaRPr/>
          </a:p>
          <a:p>
            <a:pPr indent="-342900" lvl="0" marL="457200" rtl="0" algn="l">
              <a:spcBef>
                <a:spcPts val="0"/>
              </a:spcBef>
              <a:spcAft>
                <a:spcPts val="0"/>
              </a:spcAft>
              <a:buSzPts val="1800"/>
              <a:buChar char="●"/>
            </a:pPr>
            <a:r>
              <a:rPr lang="en"/>
              <a:t>OHIF</a:t>
            </a:r>
            <a:endParaRPr/>
          </a:p>
          <a:p>
            <a:pPr indent="-317500" lvl="1" marL="914400" rtl="0" algn="l">
              <a:spcBef>
                <a:spcPts val="0"/>
              </a:spcBef>
              <a:spcAft>
                <a:spcPts val="0"/>
              </a:spcAft>
              <a:buSzPts val="1400"/>
              <a:buChar char="○"/>
            </a:pPr>
            <a:r>
              <a:rPr lang="en"/>
              <a:t>NIH U24 CA199460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Outline</a:t>
            </a:r>
            <a:endParaRPr/>
          </a:p>
        </p:txBody>
      </p:sp>
      <p:sp>
        <p:nvSpPr>
          <p:cNvPr id="83" name="Google Shape;83;p17"/>
          <p:cNvSpPr txBox="1"/>
          <p:nvPr>
            <p:ph idx="1" type="body"/>
          </p:nvPr>
        </p:nvSpPr>
        <p:spPr>
          <a:xfrm>
            <a:off x="387900" y="1457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Introduction to VTK.js and OHIF</a:t>
            </a:r>
            <a:endParaRPr/>
          </a:p>
          <a:p>
            <a:pPr indent="-342900" lvl="0" marL="457200" rtl="0" algn="l">
              <a:spcBef>
                <a:spcPts val="0"/>
              </a:spcBef>
              <a:spcAft>
                <a:spcPts val="0"/>
              </a:spcAft>
              <a:buSzPts val="1800"/>
              <a:buAutoNum type="arabicPeriod"/>
            </a:pPr>
            <a:r>
              <a:rPr lang="en"/>
              <a:t>Starting a VTK.js project</a:t>
            </a:r>
            <a:endParaRPr/>
          </a:p>
          <a:p>
            <a:pPr indent="-342900" lvl="0" marL="457200" rtl="0" algn="l">
              <a:spcBef>
                <a:spcPts val="0"/>
              </a:spcBef>
              <a:spcAft>
                <a:spcPts val="0"/>
              </a:spcAft>
              <a:buSzPts val="1800"/>
              <a:buAutoNum type="arabicPeriod"/>
            </a:pPr>
            <a:r>
              <a:rPr lang="en"/>
              <a:t>VTK.js: Architecture, itk.js, widgets, and more</a:t>
            </a:r>
            <a:endParaRPr/>
          </a:p>
          <a:p>
            <a:pPr indent="-342900" lvl="0" marL="457200" rtl="0" algn="l">
              <a:spcBef>
                <a:spcPts val="0"/>
              </a:spcBef>
              <a:spcAft>
                <a:spcPts val="0"/>
              </a:spcAft>
              <a:buSzPts val="1800"/>
              <a:buAutoNum type="arabicPeriod"/>
            </a:pPr>
            <a:r>
              <a:rPr b="1" lang="en"/>
              <a:t>OHIF + VTK.js integration</a:t>
            </a:r>
            <a:endParaRPr b="1"/>
          </a:p>
          <a:p>
            <a:pPr indent="-342900" lvl="0" marL="457200" rtl="0" algn="l">
              <a:spcBef>
                <a:spcPts val="0"/>
              </a:spcBef>
              <a:spcAft>
                <a:spcPts val="0"/>
              </a:spcAft>
              <a:buSzPts val="1800"/>
              <a:buAutoNum type="arabicPeriod"/>
            </a:pPr>
            <a:r>
              <a:rPr lang="en"/>
              <a:t>Advanced </a:t>
            </a:r>
            <a:r>
              <a:rPr lang="en"/>
              <a:t>VTK</a:t>
            </a:r>
            <a:r>
              <a:rPr lang="en"/>
              <a:t>.js: WebGL and GLSL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OHIF</a:t>
            </a:r>
            <a:r>
              <a:rPr lang="en"/>
              <a:t>?</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OHIF</a:t>
            </a:r>
            <a:r>
              <a:rPr lang="en"/>
              <a:t> is the Open Health Imaging Foundation. An open source community building a suite of tools and components for web-based medical imaging workflows.</a:t>
            </a:r>
            <a:endParaRPr/>
          </a:p>
          <a:p>
            <a:pPr indent="-342900" lvl="0" marL="457200" rtl="0" algn="l">
              <a:spcBef>
                <a:spcPts val="0"/>
              </a:spcBef>
              <a:spcAft>
                <a:spcPts val="0"/>
              </a:spcAft>
              <a:buSzPts val="1800"/>
              <a:buChar char="●"/>
            </a:pPr>
            <a:r>
              <a:rPr lang="en"/>
              <a:t>The </a:t>
            </a:r>
            <a:r>
              <a:rPr lang="en" u="sng">
                <a:solidFill>
                  <a:schemeClr val="hlink"/>
                </a:solidFill>
                <a:hlinkClick r:id="rId4"/>
              </a:rPr>
              <a:t>OHIF Viewer</a:t>
            </a:r>
            <a:r>
              <a:rPr lang="en"/>
              <a:t>:</a:t>
            </a:r>
            <a:endParaRPr/>
          </a:p>
          <a:p>
            <a:pPr indent="-317500" lvl="1" marL="914400" rtl="0" algn="l">
              <a:spcBef>
                <a:spcPts val="0"/>
              </a:spcBef>
              <a:spcAft>
                <a:spcPts val="0"/>
              </a:spcAft>
              <a:buSzPts val="1400"/>
              <a:buChar char="○"/>
            </a:pPr>
            <a:r>
              <a:rPr lang="en"/>
              <a:t>Is a web based imaging platform which can be used to view DICOM and other images.</a:t>
            </a:r>
            <a:endParaRPr/>
          </a:p>
          <a:p>
            <a:pPr indent="-317500" lvl="1" marL="914400" rtl="0" algn="l">
              <a:spcBef>
                <a:spcPts val="0"/>
              </a:spcBef>
              <a:spcAft>
                <a:spcPts val="0"/>
              </a:spcAft>
              <a:buSzPts val="1400"/>
              <a:buChar char="○"/>
            </a:pPr>
            <a:r>
              <a:rPr lang="en"/>
              <a:t>Can retrieve and load images from most data sources and display these in 2D and 3D.</a:t>
            </a:r>
            <a:endParaRPr/>
          </a:p>
          <a:p>
            <a:pPr indent="-317500" lvl="1" marL="914400" rtl="0" algn="l">
              <a:spcBef>
                <a:spcPts val="0"/>
              </a:spcBef>
              <a:spcAft>
                <a:spcPts val="0"/>
              </a:spcAft>
              <a:buSzPts val="1400"/>
              <a:buChar char="○"/>
            </a:pPr>
            <a:r>
              <a:rPr lang="en"/>
              <a:t>Allows for the manipulation, annotation, and serialization of observations.</a:t>
            </a:r>
            <a:endParaRPr/>
          </a:p>
          <a:p>
            <a:pPr indent="-317500" lvl="1" marL="914400" rtl="0" algn="l">
              <a:spcBef>
                <a:spcPts val="0"/>
              </a:spcBef>
              <a:spcAft>
                <a:spcPts val="0"/>
              </a:spcAft>
              <a:buSzPts val="1400"/>
              <a:buChar char="○"/>
            </a:pPr>
            <a:r>
              <a:rPr lang="en"/>
              <a:t>Is an extensible platform for building efficient tooling for specialised clinical and research workflows.</a:t>
            </a:r>
            <a:endParaRPr/>
          </a:p>
          <a:p>
            <a:pPr indent="-317500" lvl="1" marL="914400" rtl="0" algn="l">
              <a:spcBef>
                <a:spcPts val="0"/>
              </a:spcBef>
              <a:spcAft>
                <a:spcPts val="0"/>
              </a:spcAft>
              <a:buSzPts val="1400"/>
              <a:buChar char="○"/>
            </a:pPr>
            <a:r>
              <a:rPr lang="en"/>
              <a:t>Supports internationalization, OpenID Connect, offline use, hotkeys, and many more features.</a:t>
            </a:r>
            <a:endParaRPr/>
          </a:p>
          <a:p>
            <a:pPr indent="-317500" lvl="1" marL="914400" rtl="0" algn="l">
              <a:spcBef>
                <a:spcPts val="0"/>
              </a:spcBef>
              <a:spcAft>
                <a:spcPts val="0"/>
              </a:spcAft>
              <a:buSzPts val="1400"/>
              <a:buChar char="○"/>
            </a:pPr>
            <a:r>
              <a:rPr lang="en"/>
              <a:t>Ongoing active development from a growing developer community.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OHIF</a:t>
            </a:r>
            <a:r>
              <a:rPr lang="en"/>
              <a:t>?							</a:t>
            </a:r>
            <a:r>
              <a:rPr lang="en" u="sng">
                <a:solidFill>
                  <a:schemeClr val="accent5"/>
                </a:solidFill>
                <a:hlinkClick r:id="rId3">
                  <a:extLst>
                    <a:ext uri="{A12FA001-AC4F-418D-AE19-62706E023703}">
                      <ahyp:hlinkClr val="tx"/>
                    </a:ext>
                  </a:extLst>
                </a:hlinkClick>
              </a:rPr>
              <a:t>Live demo!</a:t>
            </a:r>
            <a:endParaRPr>
              <a:solidFill>
                <a:srgbClr val="666666"/>
              </a:solidFill>
            </a:endParaRPr>
          </a:p>
          <a:p>
            <a:pPr indent="0" lvl="0" marL="0" rtl="0" algn="l">
              <a:spcBef>
                <a:spcPts val="0"/>
              </a:spcBef>
              <a:spcAft>
                <a:spcPts val="0"/>
              </a:spcAft>
              <a:buNone/>
            </a:pPr>
            <a:r>
              <a:t/>
            </a:r>
            <a:endParaRPr/>
          </a:p>
        </p:txBody>
      </p:sp>
      <p:pic>
        <p:nvPicPr>
          <p:cNvPr id="95" name="Google Shape;95;p19"/>
          <p:cNvPicPr preferRelativeResize="0"/>
          <p:nvPr/>
        </p:nvPicPr>
        <p:blipFill>
          <a:blip r:embed="rId4">
            <a:alphaModFix/>
          </a:blip>
          <a:stretch>
            <a:fillRect/>
          </a:stretch>
        </p:blipFill>
        <p:spPr>
          <a:xfrm>
            <a:off x="150150" y="1718563"/>
            <a:ext cx="4297998" cy="2358376"/>
          </a:xfrm>
          <a:prstGeom prst="rect">
            <a:avLst/>
          </a:prstGeom>
          <a:noFill/>
          <a:ln>
            <a:noFill/>
          </a:ln>
        </p:spPr>
      </p:pic>
      <p:pic>
        <p:nvPicPr>
          <p:cNvPr id="96" name="Google Shape;96;p19"/>
          <p:cNvPicPr preferRelativeResize="0"/>
          <p:nvPr/>
        </p:nvPicPr>
        <p:blipFill>
          <a:blip r:embed="rId5">
            <a:alphaModFix/>
          </a:blip>
          <a:stretch>
            <a:fillRect/>
          </a:stretch>
        </p:blipFill>
        <p:spPr>
          <a:xfrm>
            <a:off x="4657625" y="1716187"/>
            <a:ext cx="4298002" cy="2363158"/>
          </a:xfrm>
          <a:prstGeom prst="rect">
            <a:avLst/>
          </a:prstGeom>
          <a:noFill/>
          <a:ln>
            <a:noFill/>
          </a:ln>
        </p:spPr>
      </p:pic>
      <p:sp>
        <p:nvSpPr>
          <p:cNvPr id="97" name="Google Shape;97;p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OHIF being used?</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1400"/>
              <a:t>OHIF project has collaborated with</a:t>
            </a:r>
            <a:r>
              <a:rPr lang="en" sz="1400"/>
              <a:t> </a:t>
            </a:r>
            <a:r>
              <a:rPr lang="en" sz="1400" u="sng">
                <a:solidFill>
                  <a:schemeClr val="hlink"/>
                </a:solidFill>
                <a:hlinkClick r:id="rId3"/>
              </a:rPr>
              <a:t>ITCR</a:t>
            </a:r>
            <a:r>
              <a:rPr lang="en" sz="1400"/>
              <a:t>-funded projects, such as </a:t>
            </a:r>
            <a:r>
              <a:rPr lang="en" sz="1400" u="sng">
                <a:solidFill>
                  <a:schemeClr val="hlink"/>
                </a:solidFill>
                <a:hlinkClick r:id="rId4"/>
              </a:rPr>
              <a:t>C-BIBOP</a:t>
            </a:r>
            <a:r>
              <a:rPr lang="en" sz="1400"/>
              <a:t>, </a:t>
            </a:r>
            <a:r>
              <a:rPr lang="en" sz="1400" u="sng">
                <a:solidFill>
                  <a:schemeClr val="hlink"/>
                </a:solidFill>
                <a:hlinkClick r:id="rId5"/>
              </a:rPr>
              <a:t>QIICR</a:t>
            </a:r>
            <a:r>
              <a:rPr lang="en" sz="1400"/>
              <a:t>, </a:t>
            </a:r>
            <a:r>
              <a:rPr lang="en" sz="1400" u="sng">
                <a:solidFill>
                  <a:schemeClr val="hlink"/>
                </a:solidFill>
                <a:hlinkClick r:id="rId6"/>
              </a:rPr>
              <a:t>TCIA</a:t>
            </a:r>
            <a:r>
              <a:rPr lang="en" sz="1400"/>
              <a:t>, and </a:t>
            </a:r>
            <a:r>
              <a:rPr lang="en" sz="1400" u="sng">
                <a:solidFill>
                  <a:schemeClr val="hlink"/>
                </a:solidFill>
                <a:hlinkClick r:id="rId7"/>
              </a:rPr>
              <a:t>Radiomics</a:t>
            </a:r>
            <a:r>
              <a:rPr lang="en" sz="1400"/>
              <a:t>, as well as QIN tools such as </a:t>
            </a:r>
            <a:r>
              <a:rPr lang="en" sz="1400" u="sng">
                <a:solidFill>
                  <a:schemeClr val="hlink"/>
                </a:solidFill>
                <a:hlinkClick r:id="rId8"/>
              </a:rPr>
              <a:t>ePAD</a:t>
            </a:r>
            <a:r>
              <a:rPr lang="en" sz="1400"/>
              <a:t>. In addition to third party implementations, including:</a:t>
            </a:r>
            <a:endParaRPr sz="1400"/>
          </a:p>
          <a:p>
            <a:pPr indent="-317500" lvl="0" marL="457200" rtl="0" algn="l">
              <a:lnSpc>
                <a:spcPct val="138000"/>
              </a:lnSpc>
              <a:spcBef>
                <a:spcPts val="0"/>
              </a:spcBef>
              <a:spcAft>
                <a:spcPts val="0"/>
              </a:spcAft>
              <a:buSzPts val="1400"/>
              <a:buChar char="●"/>
            </a:pPr>
            <a:r>
              <a:rPr lang="en" sz="1400" u="sng">
                <a:solidFill>
                  <a:srgbClr val="0097A7"/>
                </a:solidFill>
                <a:hlinkClick r:id="rId9">
                  <a:extLst>
                    <a:ext uri="{A12FA001-AC4F-418D-AE19-62706E023703}">
                      <ahyp:hlinkClr val="tx"/>
                    </a:ext>
                  </a:extLst>
                </a:hlinkClick>
              </a:rPr>
              <a:t>Institute for Systems Biology's Cancer Genomics Cloud</a:t>
            </a:r>
            <a:endParaRPr sz="1400">
              <a:solidFill>
                <a:srgbClr val="0097A7"/>
              </a:solidFill>
            </a:endParaRPr>
          </a:p>
          <a:p>
            <a:pPr indent="-317500" lvl="0" marL="457200" rtl="0" algn="l">
              <a:lnSpc>
                <a:spcPct val="138000"/>
              </a:lnSpc>
              <a:spcBef>
                <a:spcPts val="0"/>
              </a:spcBef>
              <a:spcAft>
                <a:spcPts val="0"/>
              </a:spcAft>
              <a:buSzPts val="1400"/>
              <a:buChar char="●"/>
            </a:pPr>
            <a:r>
              <a:rPr lang="en" sz="1400" u="sng">
                <a:solidFill>
                  <a:srgbClr val="0097A7"/>
                </a:solidFill>
              </a:rPr>
              <a:t>NCI Imaging Data Commons</a:t>
            </a:r>
            <a:endParaRPr sz="1400" u="sng">
              <a:solidFill>
                <a:srgbClr val="0097A7"/>
              </a:solidFill>
            </a:endParaRPr>
          </a:p>
          <a:p>
            <a:pPr indent="-317500" lvl="0" marL="457200" rtl="0" algn="l">
              <a:lnSpc>
                <a:spcPct val="138000"/>
              </a:lnSpc>
              <a:spcBef>
                <a:spcPts val="0"/>
              </a:spcBef>
              <a:spcAft>
                <a:spcPts val="0"/>
              </a:spcAft>
              <a:buSzPts val="1400"/>
              <a:buChar char="●"/>
            </a:pPr>
            <a:r>
              <a:rPr lang="en" sz="1400" u="sng">
                <a:solidFill>
                  <a:srgbClr val="0097A7"/>
                </a:solidFill>
                <a:hlinkClick r:id="rId10">
                  <a:extLst>
                    <a:ext uri="{A12FA001-AC4F-418D-AE19-62706E023703}">
                      <ahyp:hlinkClr val="tx"/>
                    </a:ext>
                  </a:extLst>
                </a:hlinkClick>
              </a:rPr>
              <a:t>Crowds Cure Cancer</a:t>
            </a:r>
            <a:endParaRPr sz="1400"/>
          </a:p>
          <a:p>
            <a:pPr indent="-317500" lvl="0" marL="457200" rtl="0" algn="l">
              <a:lnSpc>
                <a:spcPct val="138000"/>
              </a:lnSpc>
              <a:spcBef>
                <a:spcPts val="0"/>
              </a:spcBef>
              <a:spcAft>
                <a:spcPts val="0"/>
              </a:spcAft>
              <a:buSzPts val="1400"/>
              <a:buChar char="●"/>
            </a:pPr>
            <a:r>
              <a:rPr lang="en" sz="1400" u="sng">
                <a:solidFill>
                  <a:srgbClr val="0097A7"/>
                </a:solidFill>
                <a:hlinkClick r:id="rId11">
                  <a:extLst>
                    <a:ext uri="{A12FA001-AC4F-418D-AE19-62706E023703}">
                      <ahyp:hlinkClr val="tx"/>
                    </a:ext>
                  </a:extLst>
                </a:hlinkClick>
              </a:rPr>
              <a:t>XNAT</a:t>
            </a:r>
            <a:endParaRPr sz="1400"/>
          </a:p>
          <a:p>
            <a:pPr indent="-317500" lvl="0" marL="457200" rtl="0" algn="l">
              <a:lnSpc>
                <a:spcPct val="138000"/>
              </a:lnSpc>
              <a:spcBef>
                <a:spcPts val="0"/>
              </a:spcBef>
              <a:spcAft>
                <a:spcPts val="0"/>
              </a:spcAft>
              <a:buSzPts val="1400"/>
              <a:buChar char="●"/>
            </a:pPr>
            <a:r>
              <a:rPr lang="en" sz="1400" u="sng">
                <a:solidFill>
                  <a:srgbClr val="0097A7"/>
                </a:solidFill>
                <a:hlinkClick r:id="rId12">
                  <a:extLst>
                    <a:ext uri="{A12FA001-AC4F-418D-AE19-62706E023703}">
                      <ahyp:hlinkClr val="tx"/>
                    </a:ext>
                  </a:extLst>
                </a:hlinkClick>
              </a:rPr>
              <a:t>Precision Imaging Metrics</a:t>
            </a:r>
            <a:endParaRPr sz="1400"/>
          </a:p>
          <a:p>
            <a:pPr indent="-317500" lvl="0" marL="457200" rtl="0" algn="l">
              <a:lnSpc>
                <a:spcPct val="138000"/>
              </a:lnSpc>
              <a:spcBef>
                <a:spcPts val="0"/>
              </a:spcBef>
              <a:spcAft>
                <a:spcPts val="0"/>
              </a:spcAft>
              <a:buSzPts val="1400"/>
              <a:buChar char="●"/>
            </a:pPr>
            <a:r>
              <a:rPr lang="en" sz="1400" u="sng">
                <a:solidFill>
                  <a:srgbClr val="0097A7"/>
                </a:solidFill>
                <a:hlinkClick r:id="rId13">
                  <a:extLst>
                    <a:ext uri="{A12FA001-AC4F-418D-AE19-62706E023703}">
                      <ahyp:hlinkClr val="tx"/>
                    </a:ext>
                  </a:extLst>
                </a:hlinkClick>
              </a:rPr>
              <a:t>Google Cloud Healthcare API</a:t>
            </a:r>
            <a:endParaRPr sz="1400"/>
          </a:p>
          <a:p>
            <a:pPr indent="0" lvl="0" marL="0" rtl="0" algn="l">
              <a:lnSpc>
                <a:spcPct val="138000"/>
              </a:lnSpc>
              <a:spcBef>
                <a:spcPts val="0"/>
              </a:spcBef>
              <a:spcAft>
                <a:spcPts val="0"/>
              </a:spcAft>
              <a:buNone/>
            </a:pPr>
            <a:r>
              <a:t/>
            </a:r>
            <a:endParaRPr sz="1200">
              <a:solidFill>
                <a:srgbClr val="1155CC"/>
              </a:solidFill>
            </a:endParaRPr>
          </a:p>
          <a:p>
            <a:pPr indent="0" lvl="0" marL="0" rtl="0" algn="l">
              <a:lnSpc>
                <a:spcPct val="138000"/>
              </a:lnSpc>
              <a:spcBef>
                <a:spcPts val="0"/>
              </a:spcBef>
              <a:spcAft>
                <a:spcPts val="0"/>
              </a:spcAft>
              <a:buNone/>
            </a:pPr>
            <a:r>
              <a:rPr lang="en" sz="1400"/>
              <a:t>To name a few!</a:t>
            </a:r>
            <a:endParaRPr sz="1400"/>
          </a:p>
          <a:p>
            <a:pPr indent="0" lvl="0" marL="0" rtl="0" algn="l">
              <a:lnSpc>
                <a:spcPct val="138000"/>
              </a:lnSpc>
              <a:spcBef>
                <a:spcPts val="0"/>
              </a:spcBef>
              <a:spcAft>
                <a:spcPts val="0"/>
              </a:spcAft>
              <a:buClr>
                <a:schemeClr val="dk1"/>
              </a:buClr>
              <a:buSzPts val="1100"/>
              <a:buFont typeface="Arial"/>
              <a:buNone/>
            </a:pPr>
            <a:r>
              <a:t/>
            </a:r>
            <a:endParaRPr sz="1400"/>
          </a:p>
          <a:p>
            <a:pPr indent="0" lvl="0" marL="0" rtl="0" algn="l">
              <a:spcBef>
                <a:spcPts val="0"/>
              </a:spcBef>
              <a:spcAft>
                <a:spcPts val="1600"/>
              </a:spcAft>
              <a:buNone/>
            </a:pPr>
            <a:r>
              <a:t/>
            </a:r>
            <a:endParaRPr/>
          </a:p>
        </p:txBody>
      </p:sp>
      <p:pic>
        <p:nvPicPr>
          <p:cNvPr id="104" name="Google Shape;104;p20"/>
          <p:cNvPicPr preferRelativeResize="0"/>
          <p:nvPr/>
        </p:nvPicPr>
        <p:blipFill>
          <a:blip r:embed="rId14">
            <a:alphaModFix/>
          </a:blip>
          <a:stretch>
            <a:fillRect/>
          </a:stretch>
        </p:blipFill>
        <p:spPr>
          <a:xfrm>
            <a:off x="4836151" y="4217025"/>
            <a:ext cx="1970699" cy="52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Extensibility</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OHIF Viewer is designed to be flexible and extensible enough to support any workflow.</a:t>
            </a:r>
            <a:endParaRPr/>
          </a:p>
          <a:p>
            <a:pPr indent="-342900" lvl="0" marL="457200" rtl="0" algn="l">
              <a:spcBef>
                <a:spcPts val="0"/>
              </a:spcBef>
              <a:spcAft>
                <a:spcPts val="0"/>
              </a:spcAft>
              <a:buSzPts val="1800"/>
              <a:buChar char="●"/>
            </a:pPr>
            <a:r>
              <a:rPr lang="en"/>
              <a:t>The following core extensions are </a:t>
            </a:r>
            <a:r>
              <a:rPr lang="en"/>
              <a:t>available</a:t>
            </a:r>
            <a:r>
              <a:rPr lang="en"/>
              <a:t> out of the box and maintained by the OHIF community:</a:t>
            </a:r>
            <a:endParaRPr/>
          </a:p>
          <a:p>
            <a:pPr indent="-317500" lvl="1" marL="914400" rtl="0" algn="l">
              <a:spcBef>
                <a:spcPts val="0"/>
              </a:spcBef>
              <a:spcAft>
                <a:spcPts val="0"/>
              </a:spcAft>
              <a:buSzPts val="1400"/>
              <a:buChar char="○"/>
            </a:pPr>
            <a:r>
              <a:rPr lang="en" u="sng">
                <a:solidFill>
                  <a:schemeClr val="hlink"/>
                </a:solidFill>
                <a:hlinkClick r:id="rId3"/>
              </a:rPr>
              <a:t>Cornerstone</a:t>
            </a:r>
            <a:endParaRPr/>
          </a:p>
          <a:p>
            <a:pPr indent="-317500" lvl="1" marL="914400" rtl="0" algn="l">
              <a:spcBef>
                <a:spcPts val="0"/>
              </a:spcBef>
              <a:spcAft>
                <a:spcPts val="0"/>
              </a:spcAft>
              <a:buSzPts val="1400"/>
              <a:buChar char="○"/>
            </a:pPr>
            <a:r>
              <a:rPr lang="en" u="sng">
                <a:solidFill>
                  <a:schemeClr val="hlink"/>
                </a:solidFill>
                <a:hlinkClick r:id="rId4"/>
              </a:rPr>
              <a:t>Dicom-html</a:t>
            </a:r>
            <a:endParaRPr/>
          </a:p>
          <a:p>
            <a:pPr indent="-317500" lvl="1" marL="914400" rtl="0" algn="l">
              <a:spcBef>
                <a:spcPts val="0"/>
              </a:spcBef>
              <a:spcAft>
                <a:spcPts val="0"/>
              </a:spcAft>
              <a:buSzPts val="1400"/>
              <a:buChar char="○"/>
            </a:pPr>
            <a:r>
              <a:rPr lang="en" u="sng">
                <a:solidFill>
                  <a:schemeClr val="hlink"/>
                </a:solidFill>
                <a:hlinkClick r:id="rId5"/>
              </a:rPr>
              <a:t>Dicom-pdf</a:t>
            </a:r>
            <a:endParaRPr/>
          </a:p>
          <a:p>
            <a:pPr indent="-317500" lvl="1" marL="914400" rtl="0" algn="l">
              <a:spcBef>
                <a:spcPts val="0"/>
              </a:spcBef>
              <a:spcAft>
                <a:spcPts val="0"/>
              </a:spcAft>
              <a:buSzPts val="1400"/>
              <a:buChar char="○"/>
            </a:pPr>
            <a:r>
              <a:rPr lang="en" u="sng">
                <a:solidFill>
                  <a:schemeClr val="hlink"/>
                </a:solidFill>
                <a:hlinkClick r:id="rId6"/>
              </a:rPr>
              <a:t>Dicom-microscopy</a:t>
            </a:r>
            <a:endParaRPr/>
          </a:p>
          <a:p>
            <a:pPr indent="-317500" lvl="1" marL="914400" rtl="0" algn="l">
              <a:spcBef>
                <a:spcPts val="0"/>
              </a:spcBef>
              <a:spcAft>
                <a:spcPts val="0"/>
              </a:spcAft>
              <a:buSzPts val="1400"/>
              <a:buChar char="○"/>
            </a:pPr>
            <a:r>
              <a:rPr lang="en" u="sng">
                <a:solidFill>
                  <a:schemeClr val="hlink"/>
                </a:solidFill>
                <a:hlinkClick r:id="rId7"/>
              </a:rPr>
              <a:t>VTK</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itware Slides 16:9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